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32"/>
  </p:notesMasterIdLst>
  <p:handoutMasterIdLst>
    <p:handoutMasterId r:id="rId33"/>
  </p:handoutMasterIdLst>
  <p:sldIdLst>
    <p:sldId id="958" r:id="rId2"/>
    <p:sldId id="953" r:id="rId3"/>
    <p:sldId id="968" r:id="rId4"/>
    <p:sldId id="948" r:id="rId5"/>
    <p:sldId id="949" r:id="rId6"/>
    <p:sldId id="950" r:id="rId7"/>
    <p:sldId id="878" r:id="rId8"/>
    <p:sldId id="881" r:id="rId9"/>
    <p:sldId id="882" r:id="rId10"/>
    <p:sldId id="884" r:id="rId11"/>
    <p:sldId id="886" r:id="rId12"/>
    <p:sldId id="951" r:id="rId13"/>
    <p:sldId id="889" r:id="rId14"/>
    <p:sldId id="955" r:id="rId15"/>
    <p:sldId id="932" r:id="rId16"/>
    <p:sldId id="946" r:id="rId17"/>
    <p:sldId id="959" r:id="rId18"/>
    <p:sldId id="960" r:id="rId19"/>
    <p:sldId id="961" r:id="rId20"/>
    <p:sldId id="962" r:id="rId21"/>
    <p:sldId id="934" r:id="rId22"/>
    <p:sldId id="935" r:id="rId23"/>
    <p:sldId id="919" r:id="rId24"/>
    <p:sldId id="918" r:id="rId25"/>
    <p:sldId id="907" r:id="rId26"/>
    <p:sldId id="909" r:id="rId27"/>
    <p:sldId id="910" r:id="rId28"/>
    <p:sldId id="922" r:id="rId29"/>
    <p:sldId id="963" r:id="rId30"/>
    <p:sldId id="967" r:id="rId31"/>
  </p:sldIdLst>
  <p:sldSz cx="12180888" cy="9134475"/>
  <p:notesSz cx="9309100" cy="6954838"/>
  <p:custShowLst>
    <p:custShow name="Custom Show 1" id="0">
      <p:sldLst>
        <p:sld r:id="rId4"/>
      </p:sldLst>
    </p:custShow>
  </p:custShowLst>
  <p:defaultTextStyle>
    <a:defPPr>
      <a:defRPr lang="en-US"/>
    </a:defPPr>
    <a:lvl1pPr algn="r" rtl="1" fontAlgn="base">
      <a:spcBef>
        <a:spcPct val="0"/>
      </a:spcBef>
      <a:spcAft>
        <a:spcPct val="0"/>
      </a:spcAft>
      <a:defRPr sz="2900" b="1" kern="1200">
        <a:solidFill>
          <a:schemeClr val="tx1"/>
        </a:solidFill>
        <a:latin typeface="Arial" pitchFamily="34" charset="0"/>
        <a:ea typeface="+mn-ea"/>
        <a:cs typeface="B Titr" pitchFamily="2" charset="-78"/>
      </a:defRPr>
    </a:lvl1pPr>
    <a:lvl2pPr marL="457200" algn="r" rtl="1" fontAlgn="base">
      <a:spcBef>
        <a:spcPct val="0"/>
      </a:spcBef>
      <a:spcAft>
        <a:spcPct val="0"/>
      </a:spcAft>
      <a:defRPr sz="2900" b="1" kern="1200">
        <a:solidFill>
          <a:schemeClr val="tx1"/>
        </a:solidFill>
        <a:latin typeface="Arial" pitchFamily="34" charset="0"/>
        <a:ea typeface="+mn-ea"/>
        <a:cs typeface="B Titr" pitchFamily="2" charset="-78"/>
      </a:defRPr>
    </a:lvl2pPr>
    <a:lvl3pPr marL="914400" algn="r" rtl="1" fontAlgn="base">
      <a:spcBef>
        <a:spcPct val="0"/>
      </a:spcBef>
      <a:spcAft>
        <a:spcPct val="0"/>
      </a:spcAft>
      <a:defRPr sz="2900" b="1" kern="1200">
        <a:solidFill>
          <a:schemeClr val="tx1"/>
        </a:solidFill>
        <a:latin typeface="Arial" pitchFamily="34" charset="0"/>
        <a:ea typeface="+mn-ea"/>
        <a:cs typeface="B Titr" pitchFamily="2" charset="-78"/>
      </a:defRPr>
    </a:lvl3pPr>
    <a:lvl4pPr marL="1371600" algn="r" rtl="1" fontAlgn="base">
      <a:spcBef>
        <a:spcPct val="0"/>
      </a:spcBef>
      <a:spcAft>
        <a:spcPct val="0"/>
      </a:spcAft>
      <a:defRPr sz="2900" b="1" kern="1200">
        <a:solidFill>
          <a:schemeClr val="tx1"/>
        </a:solidFill>
        <a:latin typeface="Arial" pitchFamily="34" charset="0"/>
        <a:ea typeface="+mn-ea"/>
        <a:cs typeface="B Titr" pitchFamily="2" charset="-78"/>
      </a:defRPr>
    </a:lvl4pPr>
    <a:lvl5pPr marL="1828800" algn="r" rtl="1" fontAlgn="base">
      <a:spcBef>
        <a:spcPct val="0"/>
      </a:spcBef>
      <a:spcAft>
        <a:spcPct val="0"/>
      </a:spcAft>
      <a:defRPr sz="2900" b="1" kern="1200">
        <a:solidFill>
          <a:schemeClr val="tx1"/>
        </a:solidFill>
        <a:latin typeface="Arial" pitchFamily="34" charset="0"/>
        <a:ea typeface="+mn-ea"/>
        <a:cs typeface="B Titr" pitchFamily="2" charset="-78"/>
      </a:defRPr>
    </a:lvl5pPr>
    <a:lvl6pPr marL="2286000" algn="r" defTabSz="914400" rtl="1" eaLnBrk="1" latinLnBrk="0" hangingPunct="1">
      <a:defRPr sz="2900" b="1" kern="1200">
        <a:solidFill>
          <a:schemeClr val="tx1"/>
        </a:solidFill>
        <a:latin typeface="Arial" pitchFamily="34" charset="0"/>
        <a:ea typeface="+mn-ea"/>
        <a:cs typeface="B Titr" pitchFamily="2" charset="-78"/>
      </a:defRPr>
    </a:lvl6pPr>
    <a:lvl7pPr marL="2743200" algn="r" defTabSz="914400" rtl="1" eaLnBrk="1" latinLnBrk="0" hangingPunct="1">
      <a:defRPr sz="2900" b="1" kern="1200">
        <a:solidFill>
          <a:schemeClr val="tx1"/>
        </a:solidFill>
        <a:latin typeface="Arial" pitchFamily="34" charset="0"/>
        <a:ea typeface="+mn-ea"/>
        <a:cs typeface="B Titr" pitchFamily="2" charset="-78"/>
      </a:defRPr>
    </a:lvl7pPr>
    <a:lvl8pPr marL="3200400" algn="r" defTabSz="914400" rtl="1" eaLnBrk="1" latinLnBrk="0" hangingPunct="1">
      <a:defRPr sz="2900" b="1" kern="1200">
        <a:solidFill>
          <a:schemeClr val="tx1"/>
        </a:solidFill>
        <a:latin typeface="Arial" pitchFamily="34" charset="0"/>
        <a:ea typeface="+mn-ea"/>
        <a:cs typeface="B Titr" pitchFamily="2" charset="-78"/>
      </a:defRPr>
    </a:lvl8pPr>
    <a:lvl9pPr marL="3657600" algn="r" defTabSz="914400" rtl="1" eaLnBrk="1" latinLnBrk="0" hangingPunct="1">
      <a:defRPr sz="2900" b="1" kern="1200">
        <a:solidFill>
          <a:schemeClr val="tx1"/>
        </a:solidFill>
        <a:latin typeface="Arial" pitchFamily="34" charset="0"/>
        <a:ea typeface="+mn-ea"/>
        <a:cs typeface="B Titr" pitchFamily="2" charset="-78"/>
      </a:defRPr>
    </a:lvl9pPr>
  </p:defaultTextStyle>
  <p:extLst>
    <p:ext uri="{EFAFB233-063F-42B5-8137-9DF3F51BA10A}">
      <p15:sldGuideLst xmlns:p15="http://schemas.microsoft.com/office/powerpoint/2012/main">
        <p15:guide id="1" orient="horz" pos="2877">
          <p15:clr>
            <a:srgbClr val="A4A3A4"/>
          </p15:clr>
        </p15:guide>
        <p15:guide id="2" pos="3837">
          <p15:clr>
            <a:srgbClr val="A4A3A4"/>
          </p15:clr>
        </p15:guide>
      </p15:sldGuideLst>
    </p:ext>
    <p:ext uri="{2D200454-40CA-4A62-9FC3-DE9A4176ACB9}">
      <p15:notesGuideLst xmlns:p15="http://schemas.microsoft.com/office/powerpoint/2012/main">
        <p15:guide id="1" orient="horz" pos="2191" userDrawn="1">
          <p15:clr>
            <a:srgbClr val="A4A3A4"/>
          </p15:clr>
        </p15:guide>
        <p15:guide id="2" pos="29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00FF"/>
    <a:srgbClr val="990033"/>
    <a:srgbClr val="000099"/>
    <a:srgbClr val="760000"/>
    <a:srgbClr val="FF0066"/>
    <a:srgbClr val="FF860D"/>
    <a:srgbClr val="470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316" autoAdjust="0"/>
  </p:normalViewPr>
  <p:slideViewPr>
    <p:cSldViewPr>
      <p:cViewPr varScale="1">
        <p:scale>
          <a:sx n="70" d="100"/>
          <a:sy n="70" d="100"/>
        </p:scale>
        <p:origin x="1338" y="60"/>
      </p:cViewPr>
      <p:guideLst>
        <p:guide orient="horz" pos="2877"/>
        <p:guide pos="3837"/>
      </p:guideLst>
    </p:cSldViewPr>
  </p:slideViewPr>
  <p:outlineViewPr>
    <p:cViewPr>
      <p:scale>
        <a:sx n="33" d="100"/>
        <a:sy n="33" d="100"/>
      </p:scale>
      <p:origin x="0" y="8490"/>
    </p:cViewPr>
  </p:outlineViewPr>
  <p:notesTextViewPr>
    <p:cViewPr>
      <p:scale>
        <a:sx n="100" d="100"/>
        <a:sy n="100" d="100"/>
      </p:scale>
      <p:origin x="0" y="0"/>
    </p:cViewPr>
  </p:notesTextViewPr>
  <p:sorterViewPr>
    <p:cViewPr>
      <p:scale>
        <a:sx n="66" d="100"/>
        <a:sy n="66" d="100"/>
      </p:scale>
      <p:origin x="0" y="10626"/>
    </p:cViewPr>
  </p:sorterViewPr>
  <p:notesViewPr>
    <p:cSldViewPr>
      <p:cViewPr varScale="1">
        <p:scale>
          <a:sx n="72" d="100"/>
          <a:sy n="72" d="100"/>
        </p:scale>
        <p:origin x="-744" y="-84"/>
      </p:cViewPr>
      <p:guideLst>
        <p:guide orient="horz" pos="2191"/>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4034489" cy="348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b="0">
                <a:latin typeface="Arial" pitchFamily="34" charset="0"/>
              </a:defRPr>
            </a:lvl1pPr>
          </a:lstStyle>
          <a:p>
            <a:pPr>
              <a:defRPr/>
            </a:pPr>
            <a:endParaRPr lang="en-US"/>
          </a:p>
        </p:txBody>
      </p:sp>
      <p:sp>
        <p:nvSpPr>
          <p:cNvPr id="54275" name="Rectangle 3"/>
          <p:cNvSpPr>
            <a:spLocks noGrp="1" noChangeArrowheads="1"/>
          </p:cNvSpPr>
          <p:nvPr>
            <p:ph type="dt" sz="quarter" idx="1"/>
          </p:nvPr>
        </p:nvSpPr>
        <p:spPr bwMode="auto">
          <a:xfrm>
            <a:off x="5273122" y="1"/>
            <a:ext cx="4034489" cy="348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b="0">
                <a:latin typeface="Arial" pitchFamily="34" charset="0"/>
              </a:defRPr>
            </a:lvl1pPr>
          </a:lstStyle>
          <a:p>
            <a:pPr>
              <a:defRPr/>
            </a:pPr>
            <a:endParaRPr lang="en-US"/>
          </a:p>
        </p:txBody>
      </p:sp>
      <p:sp>
        <p:nvSpPr>
          <p:cNvPr id="54276" name="Rectangle 4"/>
          <p:cNvSpPr>
            <a:spLocks noGrp="1" noChangeArrowheads="1"/>
          </p:cNvSpPr>
          <p:nvPr>
            <p:ph type="ftr" sz="quarter" idx="2"/>
          </p:nvPr>
        </p:nvSpPr>
        <p:spPr bwMode="auto">
          <a:xfrm>
            <a:off x="0" y="6604818"/>
            <a:ext cx="4034489" cy="3483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b="0">
                <a:latin typeface="Arial" pitchFamily="34" charset="0"/>
              </a:defRPr>
            </a:lvl1pPr>
          </a:lstStyle>
          <a:p>
            <a:pPr>
              <a:defRPr/>
            </a:pPr>
            <a:endParaRPr lang="en-US"/>
          </a:p>
        </p:txBody>
      </p:sp>
      <p:sp>
        <p:nvSpPr>
          <p:cNvPr id="54277" name="Rectangle 5"/>
          <p:cNvSpPr>
            <a:spLocks noGrp="1" noChangeArrowheads="1"/>
          </p:cNvSpPr>
          <p:nvPr>
            <p:ph type="sldNum" sz="quarter" idx="3"/>
          </p:nvPr>
        </p:nvSpPr>
        <p:spPr bwMode="auto">
          <a:xfrm>
            <a:off x="5273122" y="6604818"/>
            <a:ext cx="4034489" cy="3483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a:latin typeface="Arial" pitchFamily="34" charset="0"/>
                <a:cs typeface="Arial" pitchFamily="34" charset="0"/>
              </a:defRPr>
            </a:lvl1pPr>
          </a:lstStyle>
          <a:p>
            <a:pPr>
              <a:defRPr/>
            </a:pPr>
            <a:fld id="{87C97BC5-913B-4EA3-8797-CEA19D99B191}" type="slidenum">
              <a:rPr lang="ar-SA"/>
              <a:pPr>
                <a:defRPr/>
              </a:pPr>
              <a:t>‹#›</a:t>
            </a:fld>
            <a:endParaRPr lang="en-US"/>
          </a:p>
        </p:txBody>
      </p:sp>
    </p:spTree>
    <p:extLst>
      <p:ext uri="{BB962C8B-B14F-4D97-AF65-F5344CB8AC3E}">
        <p14:creationId xmlns:p14="http://schemas.microsoft.com/office/powerpoint/2010/main" val="29349990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
            <a:ext cx="4034489" cy="348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0">
              <a:defRPr sz="1200" b="0">
                <a:latin typeface="Arial" pitchFamily="34" charset="0"/>
              </a:defRPr>
            </a:lvl1pPr>
          </a:lstStyle>
          <a:p>
            <a:pPr>
              <a:defRPr/>
            </a:pPr>
            <a:endParaRPr lang="en-US"/>
          </a:p>
        </p:txBody>
      </p:sp>
      <p:sp>
        <p:nvSpPr>
          <p:cNvPr id="57347" name="Rectangle 3"/>
          <p:cNvSpPr>
            <a:spLocks noGrp="1" noChangeArrowheads="1"/>
          </p:cNvSpPr>
          <p:nvPr>
            <p:ph type="dt" idx="1"/>
          </p:nvPr>
        </p:nvSpPr>
        <p:spPr bwMode="auto">
          <a:xfrm>
            <a:off x="5273122" y="1"/>
            <a:ext cx="4034489" cy="3483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rtl="0">
              <a:defRPr sz="1200" b="0">
                <a:latin typeface="Arial" pitchFamily="34" charset="0"/>
              </a:defRPr>
            </a:lvl1pPr>
          </a:lstStyle>
          <a:p>
            <a:pPr>
              <a:defRPr/>
            </a:pPr>
            <a:endParaRPr lang="en-US"/>
          </a:p>
        </p:txBody>
      </p:sp>
      <p:sp>
        <p:nvSpPr>
          <p:cNvPr id="68612" name="Rectangle 4"/>
          <p:cNvSpPr>
            <a:spLocks noGrp="1" noRot="1" noChangeAspect="1" noChangeArrowheads="1" noTextEdit="1"/>
          </p:cNvSpPr>
          <p:nvPr>
            <p:ph type="sldImg" idx="2"/>
          </p:nvPr>
        </p:nvSpPr>
        <p:spPr bwMode="auto">
          <a:xfrm>
            <a:off x="2916238" y="520700"/>
            <a:ext cx="3476625" cy="2608263"/>
          </a:xfrm>
          <a:prstGeom prst="rect">
            <a:avLst/>
          </a:prstGeom>
          <a:noFill/>
          <a:ln w="9525">
            <a:solidFill>
              <a:srgbClr val="000000"/>
            </a:solidFill>
            <a:miter lim="800000"/>
            <a:headEnd/>
            <a:tailEnd/>
          </a:ln>
        </p:spPr>
      </p:sp>
      <p:sp>
        <p:nvSpPr>
          <p:cNvPr id="57349" name="Rectangle 5"/>
          <p:cNvSpPr>
            <a:spLocks noGrp="1" noChangeArrowheads="1"/>
          </p:cNvSpPr>
          <p:nvPr>
            <p:ph type="body" sz="quarter" idx="3"/>
          </p:nvPr>
        </p:nvSpPr>
        <p:spPr bwMode="auto">
          <a:xfrm>
            <a:off x="930464" y="3303223"/>
            <a:ext cx="7448172" cy="313065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7350" name="Rectangle 6"/>
          <p:cNvSpPr>
            <a:spLocks noGrp="1" noChangeArrowheads="1"/>
          </p:cNvSpPr>
          <p:nvPr>
            <p:ph type="ftr" sz="quarter" idx="4"/>
          </p:nvPr>
        </p:nvSpPr>
        <p:spPr bwMode="auto">
          <a:xfrm>
            <a:off x="0" y="6604818"/>
            <a:ext cx="4034489" cy="3483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b="0">
                <a:latin typeface="Arial" pitchFamily="34" charset="0"/>
              </a:defRPr>
            </a:lvl1pPr>
          </a:lstStyle>
          <a:p>
            <a:pPr>
              <a:defRPr/>
            </a:pPr>
            <a:endParaRPr lang="en-US"/>
          </a:p>
        </p:txBody>
      </p:sp>
      <p:sp>
        <p:nvSpPr>
          <p:cNvPr id="57351" name="Rectangle 7"/>
          <p:cNvSpPr>
            <a:spLocks noGrp="1" noChangeArrowheads="1"/>
          </p:cNvSpPr>
          <p:nvPr>
            <p:ph type="sldNum" sz="quarter" idx="5"/>
          </p:nvPr>
        </p:nvSpPr>
        <p:spPr bwMode="auto">
          <a:xfrm>
            <a:off x="5273122" y="6604818"/>
            <a:ext cx="4034489" cy="3483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b="0">
                <a:latin typeface="Arial" pitchFamily="34" charset="0"/>
                <a:cs typeface="Arial" pitchFamily="34" charset="0"/>
              </a:defRPr>
            </a:lvl1pPr>
          </a:lstStyle>
          <a:p>
            <a:pPr>
              <a:defRPr/>
            </a:pPr>
            <a:fld id="{4B9569A7-BE33-4026-983E-218F59B9981D}" type="slidenum">
              <a:rPr lang="ar-SA"/>
              <a:pPr>
                <a:defRPr/>
              </a:pPr>
              <a:t>‹#›</a:t>
            </a:fld>
            <a:endParaRPr lang="en-US"/>
          </a:p>
        </p:txBody>
      </p:sp>
    </p:spTree>
    <p:extLst>
      <p:ext uri="{BB962C8B-B14F-4D97-AF65-F5344CB8AC3E}">
        <p14:creationId xmlns:p14="http://schemas.microsoft.com/office/powerpoint/2010/main" val="84908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2813" y="2836863"/>
            <a:ext cx="10355262" cy="1958975"/>
          </a:xfrm>
          <a:prstGeom prst="rect">
            <a:avLst/>
          </a:prstGeom>
        </p:spPr>
        <p:txBody>
          <a:bodyPr/>
          <a:lstStyle/>
          <a:p>
            <a:r>
              <a:rPr lang="en-US" smtClean="0"/>
              <a:t>Click to edit Master title style</a:t>
            </a:r>
            <a:endParaRPr lang="fa-IR"/>
          </a:p>
        </p:txBody>
      </p:sp>
      <p:sp>
        <p:nvSpPr>
          <p:cNvPr id="3" name="Subtitle 2"/>
          <p:cNvSpPr>
            <a:spLocks noGrp="1"/>
          </p:cNvSpPr>
          <p:nvPr>
            <p:ph type="subTitle" idx="1"/>
          </p:nvPr>
        </p:nvSpPr>
        <p:spPr>
          <a:xfrm>
            <a:off x="1827213" y="5176838"/>
            <a:ext cx="8526462" cy="233362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2132013"/>
            <a:ext cx="10961688" cy="6027737"/>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1263" y="365125"/>
            <a:ext cx="2740025" cy="7794625"/>
          </a:xfrm>
          <a:prstGeom prst="rect">
            <a:avLst/>
          </a:prstGeo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09600" y="365125"/>
            <a:ext cx="8069263" cy="77946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609600" y="2132013"/>
            <a:ext cx="5403850" cy="602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65850" y="2132013"/>
            <a:ext cx="5405438" cy="60277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27844" y="300038"/>
            <a:ext cx="9753600" cy="1447800"/>
          </a:xfrm>
          <a:prstGeom prst="rect">
            <a:avLst/>
          </a:prstGeom>
        </p:spPr>
        <p:txBody>
          <a:bodyPr/>
          <a:lstStyle>
            <a:lvl1pPr>
              <a:defRPr baseline="0">
                <a:solidFill>
                  <a:schemeClr val="tx2">
                    <a:lumMod val="75000"/>
                  </a:schemeClr>
                </a:solidFill>
                <a:cs typeface="B Titr" pitchFamily="2" charset="-78"/>
              </a:defRPr>
            </a:lvl1pPr>
          </a:lstStyle>
          <a:p>
            <a:r>
              <a:rPr lang="en-US" dirty="0" smtClean="0"/>
              <a:t>Click to edit Master title style</a:t>
            </a:r>
            <a:endParaRPr lang="fa-IR" dirty="0"/>
          </a:p>
        </p:txBody>
      </p:sp>
      <p:sp>
        <p:nvSpPr>
          <p:cNvPr id="3" name="Content Placeholder 2"/>
          <p:cNvSpPr>
            <a:spLocks noGrp="1"/>
          </p:cNvSpPr>
          <p:nvPr>
            <p:ph idx="1"/>
          </p:nvPr>
        </p:nvSpPr>
        <p:spPr>
          <a:xfrm>
            <a:off x="985044" y="2128837"/>
            <a:ext cx="8991600" cy="61722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overrideClrMapping bg1="dk1" tx1="lt1" bg2="dk2" tx2="lt2" accent1="accent1" accent2="accent2" accent3="accent3" accent4="accent4" accent5="accent5" accent6="accent6" hlink="hlink" folHlink="folHlink"/>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2025" y="5868988"/>
            <a:ext cx="10353675" cy="1814512"/>
          </a:xfrm>
          <a:prstGeom prst="rect">
            <a:avLst/>
          </a:prstGeo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962025" y="3871913"/>
            <a:ext cx="10353675" cy="19970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Content Placeholder 2"/>
          <p:cNvSpPr>
            <a:spLocks noGrp="1"/>
          </p:cNvSpPr>
          <p:nvPr>
            <p:ph sz="half" idx="1"/>
          </p:nvPr>
        </p:nvSpPr>
        <p:spPr>
          <a:xfrm>
            <a:off x="609600" y="2132013"/>
            <a:ext cx="5403850" cy="60277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65850" y="2132013"/>
            <a:ext cx="5405438" cy="6027737"/>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609600" y="2044700"/>
            <a:ext cx="5381625" cy="852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897188"/>
            <a:ext cx="5381625" cy="52625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88075" y="2044700"/>
            <a:ext cx="5383213" cy="85248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8075" y="2897188"/>
            <a:ext cx="5383213" cy="52625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0961688" cy="1522413"/>
          </a:xfrm>
          <a:prstGeom prst="rect">
            <a:avLst/>
          </a:prstGeom>
        </p:spPr>
        <p:txBody>
          <a:bodyPr/>
          <a:lstStyle/>
          <a:p>
            <a:r>
              <a:rPr lang="en-US" smtClean="0"/>
              <a:t>Click to edit Master title style</a:t>
            </a:r>
            <a:endParaRPr lang="fa-IR"/>
          </a:p>
        </p:txBody>
      </p:sp>
      <p:sp>
        <p:nvSpPr>
          <p:cNvPr id="3"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06850" cy="1547812"/>
          </a:xfrm>
          <a:prstGeom prst="rect">
            <a:avLst/>
          </a:prstGeo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4762500" y="363538"/>
            <a:ext cx="6808788" cy="779621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09600" y="1911350"/>
            <a:ext cx="4006850" cy="62484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87600" y="6394450"/>
            <a:ext cx="7308850" cy="754063"/>
          </a:xfrm>
          <a:prstGeom prst="rect">
            <a:avLst/>
          </a:prstGeo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2387600" y="815975"/>
            <a:ext cx="7308850" cy="54816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2387600" y="7148513"/>
            <a:ext cx="730885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p:txBody>
          <a:bodyPr/>
          <a:lstStyle>
            <a:lvl1pPr>
              <a:defRPr/>
            </a:lvl1pPr>
          </a:lstStyle>
          <a:p>
            <a:pPr>
              <a:defRPr/>
            </a:pPr>
            <a:endParaRPr lang="fa-IR"/>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79EE6"/>
            </a:gs>
            <a:gs pos="50000">
              <a:srgbClr val="1D347D"/>
            </a:gs>
            <a:gs pos="100000">
              <a:srgbClr val="A79EE6"/>
            </a:gs>
          </a:gsLst>
          <a:lin ang="2700000" scaled="1"/>
        </a:gradFill>
        <a:effectLst/>
      </p:bgPr>
    </p:bg>
    <p:spTree>
      <p:nvGrpSpPr>
        <p:cNvPr id="1" name=""/>
        <p:cNvGrpSpPr/>
        <p:nvPr/>
      </p:nvGrpSpPr>
      <p:grpSpPr>
        <a:xfrm>
          <a:off x="0" y="0"/>
          <a:ext cx="0" cy="0"/>
          <a:chOff x="0" y="0"/>
          <a:chExt cx="0" cy="0"/>
        </a:xfrm>
      </p:grpSpPr>
      <p:sp>
        <p:nvSpPr>
          <p:cNvPr id="325638" name="Rectangle 6"/>
          <p:cNvSpPr>
            <a:spLocks noGrp="1" noChangeArrowheads="1"/>
          </p:cNvSpPr>
          <p:nvPr>
            <p:ph type="sldNum" sz="quarter" idx="4"/>
          </p:nvPr>
        </p:nvSpPr>
        <p:spPr bwMode="auto">
          <a:xfrm>
            <a:off x="0" y="8636000"/>
            <a:ext cx="1592263" cy="498475"/>
          </a:xfrm>
          <a:prstGeom prst="rect">
            <a:avLst/>
          </a:prstGeom>
          <a:noFill/>
          <a:ln w="9525">
            <a:noFill/>
            <a:miter lim="800000"/>
            <a:headEnd/>
            <a:tailEnd/>
          </a:ln>
          <a:effectLst/>
        </p:spPr>
        <p:txBody>
          <a:bodyPr vert="horz" wrap="square" lIns="121772" tIns="60885" rIns="121772" bIns="60885" numCol="1" anchor="t" anchorCtr="0" compatLnSpc="1">
            <a:prstTxWarp prst="textNoShape">
              <a:avLst/>
            </a:prstTxWarp>
          </a:bodyPr>
          <a:lstStyle>
            <a:lvl1pPr algn="ctr" rtl="0">
              <a:defRPr sz="2400">
                <a:solidFill>
                  <a:srgbClr val="FF0066"/>
                </a:solidFill>
                <a:latin typeface="Arial" pitchFamily="34" charset="0"/>
                <a:cs typeface="B Koodak" pitchFamily="2" charset="-78"/>
              </a:defRPr>
            </a:lvl1pPr>
          </a:lstStyle>
          <a:p>
            <a:pPr>
              <a:defRPr/>
            </a:pPr>
            <a:endParaRPr lang="fa-IR"/>
          </a:p>
        </p:txBody>
      </p:sp>
      <p:sp>
        <p:nvSpPr>
          <p:cNvPr id="325641" name="Line 9"/>
          <p:cNvSpPr>
            <a:spLocks noChangeShapeType="1"/>
          </p:cNvSpPr>
          <p:nvPr/>
        </p:nvSpPr>
        <p:spPr bwMode="auto">
          <a:xfrm flipV="1">
            <a:off x="10891838" y="-71438"/>
            <a:ext cx="0" cy="9134476"/>
          </a:xfrm>
          <a:prstGeom prst="line">
            <a:avLst/>
          </a:prstGeom>
          <a:noFill/>
          <a:ln w="92075" cap="rnd">
            <a:solidFill>
              <a:srgbClr val="000046"/>
            </a:solidFill>
            <a:prstDash val="sysDot"/>
            <a:round/>
            <a:headEnd/>
            <a:tailEnd/>
          </a:ln>
          <a:effectLst/>
        </p:spPr>
        <p:txBody>
          <a:bodyPr lIns="90000" tIns="46800" rIns="90000" bIns="46800"/>
          <a:lstStyle/>
          <a:p>
            <a:pPr rtl="0">
              <a:defRPr/>
            </a:pPr>
            <a:endParaRPr lang="fa-IR"/>
          </a:p>
        </p:txBody>
      </p:sp>
      <p:sp>
        <p:nvSpPr>
          <p:cNvPr id="325643" name="Line 11"/>
          <p:cNvSpPr>
            <a:spLocks noChangeShapeType="1"/>
          </p:cNvSpPr>
          <p:nvPr/>
        </p:nvSpPr>
        <p:spPr bwMode="auto">
          <a:xfrm flipH="1">
            <a:off x="10739438" y="80963"/>
            <a:ext cx="0" cy="9134475"/>
          </a:xfrm>
          <a:prstGeom prst="line">
            <a:avLst/>
          </a:prstGeom>
          <a:noFill/>
          <a:ln w="92075" cap="rnd">
            <a:solidFill>
              <a:srgbClr val="000046"/>
            </a:solidFill>
            <a:prstDash val="sysDot"/>
            <a:round/>
            <a:headEnd/>
            <a:tailEnd/>
          </a:ln>
          <a:effectLst/>
        </p:spPr>
        <p:txBody>
          <a:bodyPr lIns="90000" tIns="46800" rIns="90000" bIns="46800"/>
          <a:lstStyle/>
          <a:p>
            <a:pPr rtl="0">
              <a:defRPr/>
            </a:pPr>
            <a:endParaRPr lang="fa-IR"/>
          </a:p>
        </p:txBody>
      </p:sp>
      <p:sp>
        <p:nvSpPr>
          <p:cNvPr id="325646" name="AutoShape 14"/>
          <p:cNvSpPr>
            <a:spLocks noChangeArrowheads="1"/>
          </p:cNvSpPr>
          <p:nvPr/>
        </p:nvSpPr>
        <p:spPr bwMode="auto">
          <a:xfrm>
            <a:off x="603250" y="1749425"/>
            <a:ext cx="9755188" cy="6932613"/>
          </a:xfrm>
          <a:prstGeom prst="roundRect">
            <a:avLst>
              <a:gd name="adj" fmla="val 16667"/>
            </a:avLst>
          </a:prstGeom>
          <a:solidFill>
            <a:srgbClr val="EEF7F8"/>
          </a:solidFill>
          <a:ln w="63500">
            <a:solidFill>
              <a:srgbClr val="2C5884"/>
            </a:solidFill>
            <a:round/>
            <a:headEnd/>
            <a:tailEnd/>
          </a:ln>
          <a:effectLst/>
        </p:spPr>
        <p:txBody>
          <a:bodyPr wrap="none" lIns="90000" tIns="46800" rIns="90000" bIns="46800" anchor="ctr"/>
          <a:lstStyle/>
          <a:p>
            <a:pPr rtl="0">
              <a:defRPr/>
            </a:pPr>
            <a:endParaRPr lang="fa-IR"/>
          </a:p>
        </p:txBody>
      </p:sp>
      <p:sp>
        <p:nvSpPr>
          <p:cNvPr id="325645" name="Line 13"/>
          <p:cNvSpPr>
            <a:spLocks noChangeShapeType="1"/>
          </p:cNvSpPr>
          <p:nvPr/>
        </p:nvSpPr>
        <p:spPr bwMode="auto">
          <a:xfrm>
            <a:off x="2414588" y="1570038"/>
            <a:ext cx="6724650" cy="25400"/>
          </a:xfrm>
          <a:prstGeom prst="line">
            <a:avLst/>
          </a:prstGeom>
          <a:noFill/>
          <a:ln w="63500">
            <a:solidFill>
              <a:srgbClr val="336699"/>
            </a:solidFill>
            <a:round/>
            <a:headEnd/>
            <a:tailEnd/>
          </a:ln>
          <a:effectLst/>
        </p:spPr>
        <p:txBody>
          <a:bodyPr lIns="90000" tIns="46800" rIns="90000" bIns="46800"/>
          <a:lstStyle/>
          <a:p>
            <a:pPr rtl="0">
              <a:defRPr/>
            </a:pPr>
            <a:endParaRPr lang="fa-IR"/>
          </a:p>
        </p:txBody>
      </p:sp>
      <p:sp>
        <p:nvSpPr>
          <p:cNvPr id="325648" name="AutoShape 16"/>
          <p:cNvSpPr>
            <a:spLocks noChangeArrowheads="1"/>
          </p:cNvSpPr>
          <p:nvPr/>
        </p:nvSpPr>
        <p:spPr bwMode="auto">
          <a:xfrm>
            <a:off x="1638300" y="1501775"/>
            <a:ext cx="3386138" cy="74613"/>
          </a:xfrm>
          <a:prstGeom prst="roundRect">
            <a:avLst>
              <a:gd name="adj" fmla="val 16667"/>
            </a:avLst>
          </a:prstGeom>
          <a:solidFill>
            <a:srgbClr val="EEF7F8"/>
          </a:solidFill>
          <a:ln w="76200">
            <a:solidFill>
              <a:srgbClr val="660033"/>
            </a:solidFill>
            <a:round/>
            <a:headEnd/>
            <a:tailEnd/>
          </a:ln>
          <a:effectLst/>
        </p:spPr>
        <p:txBody>
          <a:bodyPr wrap="none" lIns="90000" tIns="46800" rIns="90000" bIns="46800" anchor="ctr"/>
          <a:lstStyle/>
          <a:p>
            <a:pPr rtl="0">
              <a:defRPr/>
            </a:pPr>
            <a:endParaRPr lang="fa-IR"/>
          </a:p>
        </p:txBody>
      </p:sp>
      <p:sp>
        <p:nvSpPr>
          <p:cNvPr id="325650" name="AutoShape 18"/>
          <p:cNvSpPr>
            <a:spLocks noChangeArrowheads="1"/>
          </p:cNvSpPr>
          <p:nvPr/>
        </p:nvSpPr>
        <p:spPr bwMode="auto">
          <a:xfrm>
            <a:off x="147638" y="8472488"/>
            <a:ext cx="685800" cy="604837"/>
          </a:xfrm>
          <a:prstGeom prst="plaque">
            <a:avLst>
              <a:gd name="adj" fmla="val 16667"/>
            </a:avLst>
          </a:prstGeom>
          <a:solidFill>
            <a:srgbClr val="99FFCC"/>
          </a:solidFill>
          <a:ln w="28575">
            <a:solidFill>
              <a:srgbClr val="000046"/>
            </a:solidFill>
            <a:miter lim="800000"/>
            <a:headEnd/>
            <a:tailEnd/>
          </a:ln>
          <a:effectLst/>
        </p:spPr>
        <p:txBody>
          <a:bodyPr wrap="none" lIns="89987" tIns="46794" rIns="89987" bIns="46794" anchor="ctr"/>
          <a:lstStyle/>
          <a:p>
            <a:pPr algn="ctr" defTabSz="1217613" rtl="0">
              <a:defRPr/>
            </a:pPr>
            <a:fld id="{28C39BA4-9939-4AB3-947F-A50D53AFC196}" type="slidenum">
              <a:rPr lang="ar-SA">
                <a:solidFill>
                  <a:srgbClr val="FF0066"/>
                </a:solidFill>
              </a:rPr>
              <a:pPr algn="ctr" defTabSz="1217613" rtl="0">
                <a:defRPr/>
              </a:pPr>
              <a:t>‹#›</a:t>
            </a:fld>
            <a:endParaRPr lang="en-US">
              <a:solidFill>
                <a:srgbClr val="FF0066"/>
              </a:solidFill>
            </a:endParaRPr>
          </a:p>
        </p:txBody>
      </p:sp>
      <p:sp>
        <p:nvSpPr>
          <p:cNvPr id="10" name="AutoShape 14"/>
          <p:cNvSpPr>
            <a:spLocks noChangeArrowheads="1"/>
          </p:cNvSpPr>
          <p:nvPr/>
        </p:nvSpPr>
        <p:spPr bwMode="auto">
          <a:xfrm>
            <a:off x="11119644" y="0"/>
            <a:ext cx="985044" cy="9134475"/>
          </a:xfrm>
          <a:prstGeom prst="roundRect">
            <a:avLst>
              <a:gd name="adj" fmla="val 16667"/>
            </a:avLst>
          </a:prstGeom>
          <a:solidFill>
            <a:srgbClr val="99FF99"/>
          </a:solidFill>
          <a:ln w="0" cap="rnd" cmpd="dbl">
            <a:solidFill>
              <a:schemeClr val="accent1"/>
            </a:solidFill>
            <a:prstDash val="dashDot"/>
            <a:round/>
            <a:headEnd/>
            <a:tailEnd/>
          </a:ln>
          <a:effectLst>
            <a:innerShdw blurRad="63500" dist="50800">
              <a:prstClr val="black">
                <a:alpha val="50000"/>
              </a:prstClr>
            </a:innerShdw>
          </a:effectLst>
          <a:scene3d>
            <a:camera prst="isometricOffAxis1Left">
              <a:rot lat="600000" lon="600000" rev="0"/>
            </a:camera>
            <a:lightRig rig="freezing" dir="t"/>
          </a:scene3d>
          <a:sp3d extrusionH="76200">
            <a:bevelB/>
            <a:extrusionClr>
              <a:schemeClr val="accent1">
                <a:lumMod val="10000"/>
              </a:schemeClr>
            </a:extrusionClr>
          </a:sp3d>
        </p:spPr>
        <p:txBody>
          <a:bodyPr vert="vert" wrap="none" tIns="91440" rIns="90000" bIns="46800" anchor="ctr" anchorCtr="1"/>
          <a:lstStyle/>
          <a:p>
            <a:pPr rtl="0">
              <a:defRPr/>
            </a:pPr>
            <a:r>
              <a:rPr lang="fa-IR" sz="8000" b="0" dirty="0" smtClean="0">
                <a:solidFill>
                  <a:srgbClr val="990033"/>
                </a:solidFill>
                <a:latin typeface="IranNastaliq" pitchFamily="18" charset="0"/>
                <a:cs typeface="IranNastaliq" pitchFamily="18" charset="0"/>
              </a:rPr>
              <a:t>بهره‌وری</a:t>
            </a:r>
            <a:endParaRPr lang="fa-IR" sz="8000" b="0" dirty="0">
              <a:solidFill>
                <a:srgbClr val="990033"/>
              </a:solidFill>
              <a:latin typeface="IranNastaliq" pitchFamily="18" charset="0"/>
              <a:cs typeface="IranNastaliq" pitchFamily="18" charset="0"/>
            </a:endParaRPr>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 id="2147483945" r:id="rId12"/>
  </p:sldLayoutIdLst>
  <p:transition spd="slow">
    <p:random/>
  </p:transition>
  <p:timing>
    <p:tnLst>
      <p:par>
        <p:cTn id="1" dur="indefinite" restart="never" nodeType="tmRoot"/>
      </p:par>
    </p:tnLst>
  </p:timing>
  <p:hf sldNum="0" hdr="0" dt="0"/>
  <p:txStyles>
    <p:titleStyle>
      <a:lvl1pPr algn="ctr" defTabSz="1217613" rtl="0" eaLnBrk="0" fontAlgn="base" hangingPunct="0">
        <a:spcBef>
          <a:spcPct val="0"/>
        </a:spcBef>
        <a:spcAft>
          <a:spcPct val="0"/>
        </a:spcAft>
        <a:defRPr sz="5900">
          <a:solidFill>
            <a:schemeClr val="tx2"/>
          </a:solidFill>
          <a:latin typeface="+mj-lt"/>
          <a:ea typeface="+mj-ea"/>
          <a:cs typeface="+mj-cs"/>
        </a:defRPr>
      </a:lvl1pPr>
      <a:lvl2pPr algn="ctr" defTabSz="1217613" rtl="0" eaLnBrk="0" fontAlgn="base" hangingPunct="0">
        <a:spcBef>
          <a:spcPct val="0"/>
        </a:spcBef>
        <a:spcAft>
          <a:spcPct val="0"/>
        </a:spcAft>
        <a:defRPr sz="5900">
          <a:solidFill>
            <a:schemeClr val="tx2"/>
          </a:solidFill>
          <a:latin typeface="Arial" pitchFamily="34" charset="0"/>
          <a:cs typeface="Arial" pitchFamily="34" charset="0"/>
        </a:defRPr>
      </a:lvl2pPr>
      <a:lvl3pPr algn="ctr" defTabSz="1217613" rtl="0" eaLnBrk="0" fontAlgn="base" hangingPunct="0">
        <a:spcBef>
          <a:spcPct val="0"/>
        </a:spcBef>
        <a:spcAft>
          <a:spcPct val="0"/>
        </a:spcAft>
        <a:defRPr sz="5900">
          <a:solidFill>
            <a:schemeClr val="tx2"/>
          </a:solidFill>
          <a:latin typeface="Arial" pitchFamily="34" charset="0"/>
          <a:cs typeface="Arial" pitchFamily="34" charset="0"/>
        </a:defRPr>
      </a:lvl3pPr>
      <a:lvl4pPr algn="ctr" defTabSz="1217613" rtl="0" eaLnBrk="0" fontAlgn="base" hangingPunct="0">
        <a:spcBef>
          <a:spcPct val="0"/>
        </a:spcBef>
        <a:spcAft>
          <a:spcPct val="0"/>
        </a:spcAft>
        <a:defRPr sz="5900">
          <a:solidFill>
            <a:schemeClr val="tx2"/>
          </a:solidFill>
          <a:latin typeface="Arial" pitchFamily="34" charset="0"/>
          <a:cs typeface="Arial" pitchFamily="34" charset="0"/>
        </a:defRPr>
      </a:lvl4pPr>
      <a:lvl5pPr algn="ctr" defTabSz="1217613" rtl="0" eaLnBrk="0" fontAlgn="base" hangingPunct="0">
        <a:spcBef>
          <a:spcPct val="0"/>
        </a:spcBef>
        <a:spcAft>
          <a:spcPct val="0"/>
        </a:spcAft>
        <a:defRPr sz="5900">
          <a:solidFill>
            <a:schemeClr val="tx2"/>
          </a:solidFill>
          <a:latin typeface="Arial" pitchFamily="34" charset="0"/>
          <a:cs typeface="Arial" pitchFamily="34" charset="0"/>
        </a:defRPr>
      </a:lvl5pPr>
      <a:lvl6pPr marL="457200" algn="ctr" defTabSz="1217613" rtl="0" fontAlgn="base">
        <a:spcBef>
          <a:spcPct val="0"/>
        </a:spcBef>
        <a:spcAft>
          <a:spcPct val="0"/>
        </a:spcAft>
        <a:defRPr sz="5900">
          <a:solidFill>
            <a:schemeClr val="tx2"/>
          </a:solidFill>
          <a:latin typeface="Arial" pitchFamily="34" charset="0"/>
          <a:cs typeface="Arial" pitchFamily="34" charset="0"/>
        </a:defRPr>
      </a:lvl6pPr>
      <a:lvl7pPr marL="914400" algn="ctr" defTabSz="1217613" rtl="0" fontAlgn="base">
        <a:spcBef>
          <a:spcPct val="0"/>
        </a:spcBef>
        <a:spcAft>
          <a:spcPct val="0"/>
        </a:spcAft>
        <a:defRPr sz="5900">
          <a:solidFill>
            <a:schemeClr val="tx2"/>
          </a:solidFill>
          <a:latin typeface="Arial" pitchFamily="34" charset="0"/>
          <a:cs typeface="Arial" pitchFamily="34" charset="0"/>
        </a:defRPr>
      </a:lvl7pPr>
      <a:lvl8pPr marL="1371600" algn="ctr" defTabSz="1217613" rtl="0" fontAlgn="base">
        <a:spcBef>
          <a:spcPct val="0"/>
        </a:spcBef>
        <a:spcAft>
          <a:spcPct val="0"/>
        </a:spcAft>
        <a:defRPr sz="5900">
          <a:solidFill>
            <a:schemeClr val="tx2"/>
          </a:solidFill>
          <a:latin typeface="Arial" pitchFamily="34" charset="0"/>
          <a:cs typeface="Arial" pitchFamily="34" charset="0"/>
        </a:defRPr>
      </a:lvl8pPr>
      <a:lvl9pPr marL="1828800" algn="ctr" defTabSz="1217613" rtl="0" fontAlgn="base">
        <a:spcBef>
          <a:spcPct val="0"/>
        </a:spcBef>
        <a:spcAft>
          <a:spcPct val="0"/>
        </a:spcAft>
        <a:defRPr sz="5900">
          <a:solidFill>
            <a:schemeClr val="tx2"/>
          </a:solidFill>
          <a:latin typeface="Arial" pitchFamily="34" charset="0"/>
          <a:cs typeface="Arial" pitchFamily="34" charset="0"/>
        </a:defRPr>
      </a:lvl9pPr>
    </p:titleStyle>
    <p:bodyStyle>
      <a:lvl1pPr marL="457200" indent="-457200" algn="l" defTabSz="1217613" rtl="0" eaLnBrk="0" fontAlgn="base" hangingPunct="0">
        <a:spcBef>
          <a:spcPct val="20000"/>
        </a:spcBef>
        <a:spcAft>
          <a:spcPct val="0"/>
        </a:spcAft>
        <a:buChar char="•"/>
        <a:defRPr sz="4300">
          <a:solidFill>
            <a:schemeClr val="tx1"/>
          </a:solidFill>
          <a:latin typeface="+mn-lt"/>
          <a:ea typeface="+mn-ea"/>
          <a:cs typeface="+mn-cs"/>
        </a:defRPr>
      </a:lvl1pPr>
      <a:lvl2pPr marL="989013" indent="-379413" algn="l" defTabSz="1217613" rtl="0" eaLnBrk="0" fontAlgn="base" hangingPunct="0">
        <a:spcBef>
          <a:spcPct val="20000"/>
        </a:spcBef>
        <a:spcAft>
          <a:spcPct val="0"/>
        </a:spcAft>
        <a:buChar char="–"/>
        <a:defRPr sz="3700">
          <a:solidFill>
            <a:schemeClr val="tx1"/>
          </a:solidFill>
          <a:latin typeface="+mn-lt"/>
          <a:cs typeface="+mn-cs"/>
        </a:defRPr>
      </a:lvl2pPr>
      <a:lvl3pPr marL="1522413" indent="-304800" algn="l" defTabSz="1217613" rtl="0" eaLnBrk="0" fontAlgn="base" hangingPunct="0">
        <a:spcBef>
          <a:spcPct val="20000"/>
        </a:spcBef>
        <a:spcAft>
          <a:spcPct val="0"/>
        </a:spcAft>
        <a:buChar char="•"/>
        <a:defRPr sz="3200">
          <a:solidFill>
            <a:schemeClr val="tx1"/>
          </a:solidFill>
          <a:latin typeface="+mn-lt"/>
          <a:cs typeface="+mn-cs"/>
        </a:defRPr>
      </a:lvl3pPr>
      <a:lvl4pPr marL="2132013" indent="-304800" algn="l" defTabSz="1217613" rtl="0" eaLnBrk="0" fontAlgn="base" hangingPunct="0">
        <a:spcBef>
          <a:spcPct val="20000"/>
        </a:spcBef>
        <a:spcAft>
          <a:spcPct val="0"/>
        </a:spcAft>
        <a:buChar char="–"/>
        <a:defRPr sz="2700">
          <a:solidFill>
            <a:schemeClr val="tx1"/>
          </a:solidFill>
          <a:latin typeface="+mn-lt"/>
          <a:cs typeface="+mn-cs"/>
        </a:defRPr>
      </a:lvl4pPr>
      <a:lvl5pPr marL="2740025" indent="-304800" algn="l" defTabSz="1217613" rtl="0" eaLnBrk="0" fontAlgn="base" hangingPunct="0">
        <a:spcBef>
          <a:spcPct val="20000"/>
        </a:spcBef>
        <a:spcAft>
          <a:spcPct val="0"/>
        </a:spcAft>
        <a:buChar char="»"/>
        <a:defRPr sz="2700">
          <a:solidFill>
            <a:schemeClr val="tx1"/>
          </a:solidFill>
          <a:latin typeface="+mn-lt"/>
          <a:cs typeface="+mn-cs"/>
        </a:defRPr>
      </a:lvl5pPr>
      <a:lvl6pPr marL="3197225" indent="-304800" algn="l" defTabSz="1217613" rtl="0" fontAlgn="base">
        <a:spcBef>
          <a:spcPct val="20000"/>
        </a:spcBef>
        <a:spcAft>
          <a:spcPct val="0"/>
        </a:spcAft>
        <a:buChar char="»"/>
        <a:defRPr sz="2700">
          <a:solidFill>
            <a:schemeClr val="tx1"/>
          </a:solidFill>
          <a:latin typeface="+mn-lt"/>
          <a:cs typeface="+mn-cs"/>
        </a:defRPr>
      </a:lvl6pPr>
      <a:lvl7pPr marL="3654425" indent="-304800" algn="l" defTabSz="1217613" rtl="0" fontAlgn="base">
        <a:spcBef>
          <a:spcPct val="20000"/>
        </a:spcBef>
        <a:spcAft>
          <a:spcPct val="0"/>
        </a:spcAft>
        <a:buChar char="»"/>
        <a:defRPr sz="2700">
          <a:solidFill>
            <a:schemeClr val="tx1"/>
          </a:solidFill>
          <a:latin typeface="+mn-lt"/>
          <a:cs typeface="+mn-cs"/>
        </a:defRPr>
      </a:lvl7pPr>
      <a:lvl8pPr marL="4111625" indent="-304800" algn="l" defTabSz="1217613" rtl="0" fontAlgn="base">
        <a:spcBef>
          <a:spcPct val="20000"/>
        </a:spcBef>
        <a:spcAft>
          <a:spcPct val="0"/>
        </a:spcAft>
        <a:buChar char="»"/>
        <a:defRPr sz="2700">
          <a:solidFill>
            <a:schemeClr val="tx1"/>
          </a:solidFill>
          <a:latin typeface="+mn-lt"/>
          <a:cs typeface="+mn-cs"/>
        </a:defRPr>
      </a:lvl8pPr>
      <a:lvl9pPr marL="4568825" indent="-304800" algn="l" defTabSz="1217613" rtl="0" fontAlgn="base">
        <a:spcBef>
          <a:spcPct val="20000"/>
        </a:spcBef>
        <a:spcAft>
          <a:spcPct val="0"/>
        </a:spcAft>
        <a:buChar char="»"/>
        <a:defRPr sz="27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844" y="0"/>
            <a:ext cx="9753600" cy="1747838"/>
          </a:xfrm>
        </p:spPr>
        <p:txBody>
          <a:bodyPr/>
          <a:lstStyle/>
          <a:p>
            <a:r>
              <a:rPr lang="en-US" sz="4800" b="1" dirty="0" smtClean="0"/>
              <a:t>HUMAN RESOURCES </a:t>
            </a:r>
            <a:br>
              <a:rPr lang="en-US" sz="4800" b="1" dirty="0" smtClean="0"/>
            </a:br>
            <a:r>
              <a:rPr lang="en-US" sz="4800" b="1" dirty="0" smtClean="0"/>
              <a:t>PRODUCTIVITY</a:t>
            </a:r>
            <a:endParaRPr lang="fa-IR" sz="4800" b="1" dirty="0"/>
          </a:p>
        </p:txBody>
      </p:sp>
      <p:pic>
        <p:nvPicPr>
          <p:cNvPr id="4" name="Content Placeholder 3" descr="index11.jpeg"/>
          <p:cNvPicPr>
            <a:picLocks noGrp="1" noChangeAspect="1"/>
          </p:cNvPicPr>
          <p:nvPr>
            <p:ph idx="1"/>
          </p:nvPr>
        </p:nvPicPr>
        <p:blipFill>
          <a:blip r:embed="rId3" cstate="print"/>
          <a:stretch>
            <a:fillRect/>
          </a:stretch>
        </p:blipFill>
        <p:spPr>
          <a:xfrm>
            <a:off x="5252244" y="1671637"/>
            <a:ext cx="5791200" cy="7462838"/>
          </a:xfrm>
        </p:spPr>
      </p:pic>
      <p:pic>
        <p:nvPicPr>
          <p:cNvPr id="7" name="Picture 6" descr="index6.jpeg"/>
          <p:cNvPicPr>
            <a:picLocks noChangeAspect="1"/>
          </p:cNvPicPr>
          <p:nvPr/>
        </p:nvPicPr>
        <p:blipFill>
          <a:blip r:embed="rId4" cstate="print"/>
          <a:stretch>
            <a:fillRect/>
          </a:stretch>
        </p:blipFill>
        <p:spPr>
          <a:xfrm>
            <a:off x="0" y="1671637"/>
            <a:ext cx="5709444" cy="7462838"/>
          </a:xfrm>
          <a:prstGeom prst="rect">
            <a:avLst/>
          </a:prstGeom>
        </p:spPr>
      </p:pic>
      <p:pic>
        <p:nvPicPr>
          <p:cNvPr id="8" name="Picture 7" descr="index3.jpeg"/>
          <p:cNvPicPr>
            <a:picLocks noChangeAspect="1"/>
          </p:cNvPicPr>
          <p:nvPr/>
        </p:nvPicPr>
        <p:blipFill>
          <a:blip r:embed="rId5" cstate="print"/>
          <a:stretch>
            <a:fillRect/>
          </a:stretch>
        </p:blipFill>
        <p:spPr>
          <a:xfrm>
            <a:off x="2051844" y="1671637"/>
            <a:ext cx="5638800" cy="2971800"/>
          </a:xfrm>
          <a:prstGeom prst="rect">
            <a:avLst/>
          </a:prstGeom>
        </p:spPr>
      </p:pic>
    </p:spTree>
  </p:cSld>
  <p:clrMapOvr>
    <a:masterClrMapping/>
  </p:clrMapOvr>
  <p:transition spd="slow">
    <p:newsflash/>
    <p:sndAc>
      <p:stSnd>
        <p:snd r:embed="rId2" name="wind.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lgn="r">
              <a:defRPr/>
            </a:pPr>
            <a:r>
              <a:rPr lang="en-US" sz="6000" i="1" smtClean="0">
                <a:latin typeface="Times New Roman" pitchFamily="18" charset="0"/>
                <a:cs typeface="B Traffic" pitchFamily="2" charset="-78"/>
              </a:rPr>
              <a:t>: </a:t>
            </a:r>
            <a:r>
              <a:rPr lang="ar-SA" sz="6000" i="1" smtClean="0">
                <a:latin typeface="Times New Roman" pitchFamily="18" charset="0"/>
                <a:cs typeface="B Traffic" pitchFamily="2" charset="-78"/>
              </a:rPr>
              <a:t>و بطور كلي</a:t>
            </a:r>
            <a:r>
              <a:rPr lang="en-US" sz="6000" i="1" smtClean="0">
                <a:latin typeface="Times New Roman" pitchFamily="18" charset="0"/>
                <a:cs typeface="B Traffic" pitchFamily="2" charset="-78"/>
              </a:rPr>
              <a:t> </a:t>
            </a:r>
            <a:endParaRPr lang="en-US" smtClean="0"/>
          </a:p>
        </p:txBody>
      </p:sp>
      <p:sp>
        <p:nvSpPr>
          <p:cNvPr id="3" name="Content Placeholder 2"/>
          <p:cNvSpPr>
            <a:spLocks noGrp="1"/>
          </p:cNvSpPr>
          <p:nvPr>
            <p:ph idx="1"/>
          </p:nvPr>
        </p:nvSpPr>
        <p:spPr>
          <a:xfrm>
            <a:off x="985838" y="2738438"/>
            <a:ext cx="8991600" cy="5105400"/>
          </a:xfrm>
        </p:spPr>
        <p:txBody>
          <a:bodyPr/>
          <a:lstStyle/>
          <a:p>
            <a:pPr algn="ctr" rtl="1">
              <a:spcBef>
                <a:spcPct val="50000"/>
              </a:spcBef>
              <a:defRPr/>
            </a:pP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بهره وري نوعي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نگرش</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خلاق در جهت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بهبود</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و پويايي وضع موجود از طريق بالا بردن </a:t>
            </a:r>
            <a:r>
              <a:rPr lang="ar-SA" sz="6600" b="1" u="sng"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كميت و كيفيت</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اثربخشي</a:t>
            </a:r>
            <a:r>
              <a:rPr lang="fa-IR"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a:t>
            </a:r>
            <a:r>
              <a:rPr lang="ar-SA"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سودآوري متناوب كار و جلب رضايت نيروي انساني مي باشد</a:t>
            </a:r>
            <a:r>
              <a:rPr lang="en-US" sz="6600" b="1" dirty="0" smtClean="0">
                <a:solidFill>
                  <a:srgbClr val="FF3300"/>
                </a:solidFill>
                <a:effectLst>
                  <a:outerShdw blurRad="38100" dist="38100" dir="2700000" algn="tl">
                    <a:srgbClr val="000000">
                      <a:alpha val="43137"/>
                    </a:srgbClr>
                  </a:outerShdw>
                </a:effectLst>
                <a:latin typeface="IranNastaliq" pitchFamily="18" charset="0"/>
                <a:cs typeface="B Kamran" pitchFamily="2" charset="-78"/>
              </a:rPr>
              <a:t> </a:t>
            </a:r>
            <a:r>
              <a:rPr lang="en-US" sz="6600" b="1"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rPr>
              <a:t>.</a:t>
            </a:r>
            <a:r>
              <a:rPr lang="en-US" sz="66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rPr>
              <a:t>   </a:t>
            </a:r>
            <a:endParaRPr lang="en-US" sz="54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a:p>
            <a:pPr algn="ctr" rtl="1">
              <a:spcBef>
                <a:spcPct val="50000"/>
              </a:spcBef>
              <a:defRPr/>
            </a:pPr>
            <a:endParaRPr lang="en-US" sz="4800" dirty="0" smtClean="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a:p>
            <a:pPr algn="ctr">
              <a:defRPr/>
            </a:pPr>
            <a:endParaRPr lang="en-US" sz="6000" dirty="0">
              <a:solidFill>
                <a:srgbClr val="FF3300"/>
              </a:solidFill>
              <a:effectLst>
                <a:outerShdw blurRad="38100" dist="38100" dir="2700000" algn="tl">
                  <a:srgbClr val="000000">
                    <a:alpha val="43137"/>
                  </a:srgbClr>
                </a:outerShdw>
              </a:effectLst>
              <a:latin typeface="IranNastaliq" pitchFamily="18" charset="0"/>
              <a:cs typeface="IranNastaliq" pitchFamily="18" charset="0"/>
            </a:endParaRPr>
          </a:p>
        </p:txBody>
      </p:sp>
    </p:spTree>
  </p:cSld>
  <p:clrMapOvr>
    <a:masterClrMapping/>
  </p:clrMapOvr>
  <p:transition spd="slow">
    <p:check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fa-IR" sz="5400" dirty="0" smtClean="0">
                <a:effectLst>
                  <a:outerShdw blurRad="38100" dist="38100" dir="2700000" algn="tl">
                    <a:srgbClr val="000000"/>
                  </a:outerShdw>
                </a:effectLst>
                <a:latin typeface="Verdana" pitchFamily="34" charset="0"/>
                <a:cs typeface="B Jadid" pitchFamily="2" charset="-78"/>
              </a:rPr>
              <a:t>نگرش قدیم و جدید به بهره‌وری</a:t>
            </a:r>
            <a:endParaRPr lang="fa-IR" sz="5400" dirty="0" smtClean="0"/>
          </a:p>
        </p:txBody>
      </p:sp>
      <p:sp>
        <p:nvSpPr>
          <p:cNvPr id="3" name="Content Placeholder 2"/>
          <p:cNvSpPr>
            <a:spLocks noGrp="1"/>
          </p:cNvSpPr>
          <p:nvPr>
            <p:ph idx="1"/>
          </p:nvPr>
        </p:nvSpPr>
        <p:spPr>
          <a:xfrm>
            <a:off x="985838" y="2128838"/>
            <a:ext cx="8991600" cy="6172200"/>
          </a:xfrm>
        </p:spPr>
        <p:txBody>
          <a:bodyPr/>
          <a:lstStyle/>
          <a:p>
            <a:pPr algn="ctr" rtl="1">
              <a:spcBef>
                <a:spcPct val="50000"/>
              </a:spcBef>
              <a:defRPr/>
            </a:pPr>
            <a:r>
              <a:rPr lang="fa-IR" sz="3600" b="1" dirty="0" smtClean="0">
                <a:solidFill>
                  <a:srgbClr val="660066"/>
                </a:solidFill>
                <a:effectLst>
                  <a:outerShdw blurRad="38100" dist="38100" dir="2700000" algn="tl">
                    <a:srgbClr val="000000"/>
                  </a:outerShdw>
                </a:effectLst>
                <a:latin typeface="Verdana" pitchFamily="34" charset="0"/>
                <a:cs typeface="B Nazanin" pitchFamily="2" charset="-78"/>
              </a:rPr>
              <a:t>نگرش قدیم به بهره‌وری </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a:t>
            </a:r>
            <a:r>
              <a:rPr lang="fa-IR" sz="3200" dirty="0" smtClean="0">
                <a:solidFill>
                  <a:srgbClr val="660066"/>
                </a:solidFill>
                <a:effectLst>
                  <a:outerShdw blurRad="38100" dist="38100" dir="2700000" algn="tl">
                    <a:srgbClr val="000000"/>
                  </a:outerShdw>
                </a:effectLst>
                <a:latin typeface="Verdana" pitchFamily="34" charset="0"/>
                <a:cs typeface="B Nazanin" pitchFamily="2" charset="-78"/>
              </a:rPr>
              <a:t> </a:t>
            </a:r>
            <a:r>
              <a:rPr lang="fa-IR" sz="3200" b="1" dirty="0" smtClean="0">
                <a:solidFill>
                  <a:srgbClr val="660066"/>
                </a:solidFill>
                <a:effectLst>
                  <a:outerShdw blurRad="38100" dist="38100" dir="2700000" algn="tl">
                    <a:srgbClr val="000000"/>
                  </a:outerShdw>
                </a:effectLst>
                <a:latin typeface="Verdana" pitchFamily="34" charset="0"/>
                <a:cs typeface="B Nazanin" pitchFamily="2" charset="-78"/>
              </a:rPr>
              <a:t>تأکید بر مدیریت منابع موجود   ( توجه عمده به درون سازمان )</a:t>
            </a:r>
          </a:p>
          <a:p>
            <a:pPr algn="just" rtl="1">
              <a:lnSpc>
                <a:spcPct val="130000"/>
              </a:lnSpc>
              <a:spcBef>
                <a:spcPct val="50000"/>
              </a:spcBef>
              <a:defRPr/>
            </a:pPr>
            <a:r>
              <a:rPr lang="fa-IR" sz="3600" b="1" dirty="0" smtClean="0">
                <a:solidFill>
                  <a:srgbClr val="660066"/>
                </a:solidFill>
                <a:effectLst>
                  <a:outerShdw blurRad="38100" dist="38100" dir="2700000" algn="tl">
                    <a:srgbClr val="000000"/>
                  </a:outerShdw>
                </a:effectLst>
                <a:latin typeface="Verdana" pitchFamily="34" charset="0"/>
                <a:cs typeface="B Nazanin" pitchFamily="2" charset="-78"/>
              </a:rPr>
              <a:t>نگرش جدید به بهره‌وری: </a:t>
            </a:r>
            <a:r>
              <a:rPr lang="fa-IR" sz="4000" dirty="0" smtClean="0">
                <a:solidFill>
                  <a:srgbClr val="660066"/>
                </a:solidFill>
                <a:effectLst>
                  <a:outerShdw blurRad="38100" dist="38100" dir="2700000" algn="tl">
                    <a:srgbClr val="000000"/>
                  </a:outerShdw>
                </a:effectLst>
                <a:latin typeface="Verdana" pitchFamily="34" charset="0"/>
                <a:cs typeface="B Nazanin" pitchFamily="2" charset="-78"/>
              </a:rPr>
              <a:t>طرح ایده های نو، خلق محصولات</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 </a:t>
            </a:r>
            <a:r>
              <a:rPr lang="fa-IR" sz="4000" dirty="0" smtClean="0">
                <a:solidFill>
                  <a:srgbClr val="660066"/>
                </a:solidFill>
                <a:effectLst>
                  <a:outerShdw blurRad="38100" dist="38100" dir="2700000" algn="tl">
                    <a:srgbClr val="000000"/>
                  </a:outerShdw>
                </a:effectLst>
                <a:latin typeface="Verdana" pitchFamily="34" charset="0"/>
                <a:cs typeface="B Nazanin" pitchFamily="2" charset="-78"/>
              </a:rPr>
              <a:t>جدید و داشتن مشتریان متنوع و توجه به بازار و رقبا و استفاده ازتوانایی های بالفعل و بالقوه سازمان برای استفاده از فرصت ها و مقابله با تهدید ها</a:t>
            </a:r>
            <a:r>
              <a:rPr lang="fa-IR" sz="3600" dirty="0" smtClean="0">
                <a:solidFill>
                  <a:srgbClr val="660066"/>
                </a:solidFill>
                <a:effectLst>
                  <a:outerShdw blurRad="38100" dist="38100" dir="2700000" algn="tl">
                    <a:srgbClr val="000000"/>
                  </a:outerShdw>
                </a:effectLst>
                <a:latin typeface="Verdana" pitchFamily="34" charset="0"/>
                <a:cs typeface="B Nazanin" pitchFamily="2" charset="-78"/>
              </a:rPr>
              <a:t> </a:t>
            </a:r>
            <a:endParaRPr lang="fa-IR" sz="3200" b="1" dirty="0" smtClean="0">
              <a:solidFill>
                <a:srgbClr val="660066"/>
              </a:solidFill>
              <a:effectLst>
                <a:outerShdw blurRad="38100" dist="38100" dir="2700000" algn="tl">
                  <a:srgbClr val="000000"/>
                </a:outerShdw>
              </a:effectLst>
              <a:latin typeface="Verdana" pitchFamily="34" charset="0"/>
              <a:cs typeface="B Nazanin" pitchFamily="2" charset="-78"/>
            </a:endParaRPr>
          </a:p>
          <a:p>
            <a:pPr algn="ctr" rtl="1">
              <a:spcBef>
                <a:spcPct val="50000"/>
              </a:spcBef>
              <a:defRPr/>
            </a:pPr>
            <a:r>
              <a:rPr lang="fa-IR" sz="3200" b="1" dirty="0" smtClean="0">
                <a:solidFill>
                  <a:srgbClr val="660066"/>
                </a:solidFill>
                <a:effectLst>
                  <a:outerShdw blurRad="38100" dist="38100" dir="2700000" algn="tl">
                    <a:srgbClr val="000000"/>
                  </a:outerShdw>
                </a:effectLst>
                <a:latin typeface="Verdana" pitchFamily="34" charset="0"/>
                <a:cs typeface="B Nazanin" pitchFamily="2" charset="-78"/>
              </a:rPr>
              <a:t>نتیجه : ایجاد سازمانی هوشمند و انعطاف پذیر و آگاه از محیط</a:t>
            </a:r>
            <a:endParaRPr lang="en-US" sz="3200" b="1" dirty="0" smtClean="0">
              <a:solidFill>
                <a:srgbClr val="660066"/>
              </a:solidFill>
              <a:effectLst>
                <a:outerShdw blurRad="38100" dist="38100" dir="2700000" algn="tl">
                  <a:srgbClr val="000000"/>
                </a:outerShdw>
              </a:effectLst>
              <a:latin typeface="Verdana" pitchFamily="34" charset="0"/>
              <a:cs typeface="B Nazanin" pitchFamily="2" charset="-78"/>
            </a:endParaRPr>
          </a:p>
          <a:p>
            <a:pPr>
              <a:defRPr/>
            </a:pPr>
            <a:endParaRPr lang="en-US" sz="2800" dirty="0">
              <a:solidFill>
                <a:srgbClr val="660066"/>
              </a:solidFill>
            </a:endParaRPr>
          </a:p>
        </p:txBody>
      </p:sp>
    </p:spTree>
  </p:cSld>
  <p:clrMapOvr>
    <a:masterClrMapping/>
  </p:clrMapOvr>
  <p:transition spd="slow">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444" y="300037"/>
            <a:ext cx="9753600" cy="1447800"/>
          </a:xfrm>
        </p:spPr>
        <p:txBody>
          <a:bodyPr/>
          <a:lstStyle/>
          <a:p>
            <a:r>
              <a:rPr lang="fa-IR" sz="5400" dirty="0" smtClean="0"/>
              <a:t>رابطه بهره‌وري با </a:t>
            </a:r>
            <a:r>
              <a:rPr lang="fa-IR" sz="5400" dirty="0" err="1" smtClean="0"/>
              <a:t>كارايي</a:t>
            </a:r>
            <a:r>
              <a:rPr lang="fa-IR" sz="5400" dirty="0" smtClean="0"/>
              <a:t> و </a:t>
            </a:r>
            <a:r>
              <a:rPr lang="fa-IR" sz="5400" dirty="0" err="1" smtClean="0"/>
              <a:t>اثربخشي</a:t>
            </a:r>
            <a:endParaRPr lang="fa-IR" sz="4800" dirty="0"/>
          </a:p>
        </p:txBody>
      </p:sp>
      <p:sp>
        <p:nvSpPr>
          <p:cNvPr id="3" name="Content Placeholder 2"/>
          <p:cNvSpPr>
            <a:spLocks noGrp="1"/>
          </p:cNvSpPr>
          <p:nvPr>
            <p:ph idx="1"/>
          </p:nvPr>
        </p:nvSpPr>
        <p:spPr>
          <a:xfrm>
            <a:off x="1061244" y="1976437"/>
            <a:ext cx="8991600" cy="6624637"/>
          </a:xfrm>
        </p:spPr>
        <p:txBody>
          <a:bodyPr/>
          <a:lstStyle/>
          <a:p>
            <a:pPr algn="r">
              <a:buNone/>
            </a:pPr>
            <a:r>
              <a:rPr lang="fa-IR" sz="4000" b="1" dirty="0" smtClean="0">
                <a:solidFill>
                  <a:srgbClr val="C00000"/>
                </a:solidFill>
                <a:cs typeface="B Nazanin" pitchFamily="2" charset="-78"/>
              </a:rPr>
              <a:t>*</a:t>
            </a:r>
            <a:r>
              <a:rPr lang="fa-IR" sz="4000" b="1" dirty="0" err="1" smtClean="0">
                <a:solidFill>
                  <a:srgbClr val="C00000"/>
                </a:solidFill>
                <a:cs typeface="B Nazanin" pitchFamily="2" charset="-78"/>
              </a:rPr>
              <a:t>اثربخشي</a:t>
            </a:r>
            <a:r>
              <a:rPr lang="fa-IR" sz="4000" b="1" dirty="0" smtClean="0">
                <a:solidFill>
                  <a:schemeClr val="accent4">
                    <a:lumMod val="10000"/>
                  </a:schemeClr>
                </a:solidFill>
                <a:cs typeface="B Nazanin" pitchFamily="2" charset="-78"/>
              </a:rPr>
              <a:t> عبارت‌است از انتخاب </a:t>
            </a:r>
            <a:r>
              <a:rPr lang="fa-IR" sz="4000" b="1" dirty="0" err="1" smtClean="0">
                <a:solidFill>
                  <a:schemeClr val="accent4">
                    <a:lumMod val="10000"/>
                  </a:schemeClr>
                </a:solidFill>
                <a:cs typeface="B Nazanin" pitchFamily="2" charset="-78"/>
              </a:rPr>
              <a:t>كارهاي</a:t>
            </a:r>
            <a:r>
              <a:rPr lang="fa-IR" sz="4000" b="1" dirty="0" smtClean="0">
                <a:solidFill>
                  <a:schemeClr val="accent4">
                    <a:lumMod val="10000"/>
                  </a:schemeClr>
                </a:solidFill>
                <a:cs typeface="B Nazanin" pitchFamily="2" charset="-78"/>
              </a:rPr>
              <a:t> درست،</a:t>
            </a:r>
          </a:p>
          <a:p>
            <a:pPr algn="r">
              <a:buNone/>
            </a:pPr>
            <a:r>
              <a:rPr lang="fa-IR" sz="4000" b="1" dirty="0" err="1" smtClean="0">
                <a:solidFill>
                  <a:schemeClr val="accent4">
                    <a:lumMod val="10000"/>
                  </a:schemeClr>
                </a:solidFill>
                <a:cs typeface="B Nazanin" pitchFamily="2" charset="-78"/>
              </a:rPr>
              <a:t>درصورتيكه</a:t>
            </a:r>
            <a:r>
              <a:rPr lang="fa-IR" sz="4000" b="1" dirty="0" smtClean="0">
                <a:solidFill>
                  <a:schemeClr val="accent4">
                    <a:lumMod val="10000"/>
                  </a:schemeClr>
                </a:solidFill>
                <a:cs typeface="B Nazanin" pitchFamily="2" charset="-78"/>
              </a:rPr>
              <a:t> </a:t>
            </a:r>
          </a:p>
          <a:p>
            <a:pPr algn="r">
              <a:buNone/>
            </a:pPr>
            <a:r>
              <a:rPr lang="fa-IR" sz="4000" b="1" dirty="0" smtClean="0">
                <a:solidFill>
                  <a:srgbClr val="C00000"/>
                </a:solidFill>
                <a:cs typeface="B Nazanin" pitchFamily="2" charset="-78"/>
              </a:rPr>
              <a:t>*</a:t>
            </a:r>
            <a:r>
              <a:rPr lang="fa-IR" sz="4000" b="1" dirty="0" err="1" smtClean="0">
                <a:solidFill>
                  <a:srgbClr val="C00000"/>
                </a:solidFill>
                <a:cs typeface="B Nazanin" pitchFamily="2" charset="-78"/>
              </a:rPr>
              <a:t>كارايي</a:t>
            </a:r>
            <a:r>
              <a:rPr lang="fa-IR" sz="4000" b="1" dirty="0" smtClean="0">
                <a:solidFill>
                  <a:schemeClr val="accent4">
                    <a:lumMod val="10000"/>
                  </a:schemeClr>
                </a:solidFill>
                <a:cs typeface="B Nazanin" pitchFamily="2" charset="-78"/>
              </a:rPr>
              <a:t> عبارت‌است از انجام دادن درست </a:t>
            </a:r>
            <a:r>
              <a:rPr lang="fa-IR" sz="4000" b="1" dirty="0" err="1" smtClean="0">
                <a:solidFill>
                  <a:schemeClr val="accent4">
                    <a:lumMod val="10000"/>
                  </a:schemeClr>
                </a:solidFill>
                <a:cs typeface="B Nazanin" pitchFamily="2" charset="-78"/>
              </a:rPr>
              <a:t>كارها</a:t>
            </a:r>
            <a:r>
              <a:rPr lang="fa-IR" sz="4000" b="1" dirty="0" smtClean="0">
                <a:solidFill>
                  <a:schemeClr val="accent4">
                    <a:lumMod val="10000"/>
                  </a:schemeClr>
                </a:solidFill>
                <a:cs typeface="B Nazanin" pitchFamily="2" charset="-78"/>
              </a:rPr>
              <a:t>.</a:t>
            </a:r>
          </a:p>
          <a:p>
            <a:pPr marL="0" indent="0" algn="r">
              <a:buNone/>
            </a:pPr>
            <a:r>
              <a:rPr lang="fa-IR" sz="4000" b="1" dirty="0" smtClean="0">
                <a:solidFill>
                  <a:schemeClr val="accent4">
                    <a:lumMod val="10000"/>
                  </a:schemeClr>
                </a:solidFill>
                <a:cs typeface="B Nazanin" pitchFamily="2" charset="-78"/>
              </a:rPr>
              <a:t>**افزايش بهره‌وري انجام بهتر كارها نيست،            </a:t>
            </a:r>
            <a:r>
              <a:rPr lang="fa-IR" sz="3600" b="1" dirty="0" smtClean="0">
                <a:solidFill>
                  <a:schemeClr val="accent4">
                    <a:lumMod val="10000"/>
                  </a:schemeClr>
                </a:solidFill>
                <a:cs typeface="B Nazanin" pitchFamily="2" charset="-78"/>
              </a:rPr>
              <a:t>بلكه مهم‌تر از آن انجام بهتر كارهاي درست است. **</a:t>
            </a:r>
          </a:p>
          <a:p>
            <a:pPr marL="0" indent="0" algn="r">
              <a:buNone/>
            </a:pPr>
            <a:r>
              <a:rPr lang="fa-IR" sz="3200" b="1" dirty="0" smtClean="0">
                <a:solidFill>
                  <a:schemeClr val="accent4">
                    <a:lumMod val="10000"/>
                  </a:schemeClr>
                </a:solidFill>
                <a:cs typeface="B Nazanin" pitchFamily="2" charset="-78"/>
              </a:rPr>
              <a:t>*بهره‌وري عبارت است از: تركيب اثربخشي و كارائي</a:t>
            </a:r>
          </a:p>
          <a:p>
            <a:pPr algn="r">
              <a:buNone/>
            </a:pPr>
            <a:r>
              <a:rPr lang="fa-IR" sz="3200" b="1" dirty="0" smtClean="0">
                <a:solidFill>
                  <a:schemeClr val="accent4">
                    <a:lumMod val="10000"/>
                  </a:schemeClr>
                </a:solidFill>
                <a:cs typeface="B Nazanin" pitchFamily="2" charset="-78"/>
              </a:rPr>
              <a:t>*</a:t>
            </a:r>
            <a:r>
              <a:rPr lang="fa-IR" sz="3200" b="1" dirty="0" smtClean="0">
                <a:solidFill>
                  <a:srgbClr val="FF6699"/>
                </a:solidFill>
              </a:rPr>
              <a:t> </a:t>
            </a:r>
            <a:r>
              <a:rPr lang="fa-IR" sz="3200" b="1" dirty="0" smtClean="0">
                <a:solidFill>
                  <a:schemeClr val="accent4">
                    <a:lumMod val="10000"/>
                  </a:schemeClr>
                </a:solidFill>
              </a:rPr>
              <a:t>بهره‌وري به </a:t>
            </a:r>
            <a:r>
              <a:rPr lang="fa-IR" sz="3200" b="1" dirty="0" err="1" smtClean="0">
                <a:solidFill>
                  <a:schemeClr val="accent4">
                    <a:lumMod val="10000"/>
                  </a:schemeClr>
                </a:solidFill>
              </a:rPr>
              <a:t>معناي</a:t>
            </a:r>
            <a:r>
              <a:rPr lang="fa-IR" sz="3200" b="1" dirty="0" smtClean="0">
                <a:solidFill>
                  <a:schemeClr val="accent4">
                    <a:lumMod val="10000"/>
                  </a:schemeClr>
                </a:solidFill>
              </a:rPr>
              <a:t> انتخاب </a:t>
            </a:r>
            <a:r>
              <a:rPr lang="fa-IR" sz="3200" b="1" dirty="0" err="1" smtClean="0">
                <a:solidFill>
                  <a:schemeClr val="accent4">
                    <a:lumMod val="10000"/>
                  </a:schemeClr>
                </a:solidFill>
              </a:rPr>
              <a:t>كار</a:t>
            </a:r>
            <a:r>
              <a:rPr lang="fa-IR" sz="3200" b="1" dirty="0" smtClean="0">
                <a:solidFill>
                  <a:schemeClr val="accent4">
                    <a:lumMod val="10000"/>
                  </a:schemeClr>
                </a:solidFill>
              </a:rPr>
              <a:t> درست و انجام آن بطور </a:t>
            </a:r>
            <a:r>
              <a:rPr lang="fa-IR" sz="3200" b="1" dirty="0" err="1" smtClean="0">
                <a:solidFill>
                  <a:schemeClr val="accent4">
                    <a:lumMod val="10000"/>
                  </a:schemeClr>
                </a:solidFill>
              </a:rPr>
              <a:t>صحيح</a:t>
            </a:r>
            <a:r>
              <a:rPr lang="fa-IR" sz="3200" b="1" dirty="0" smtClean="0">
                <a:solidFill>
                  <a:schemeClr val="accent4">
                    <a:lumMod val="10000"/>
                  </a:schemeClr>
                </a:solidFill>
              </a:rPr>
              <a:t> </a:t>
            </a:r>
            <a:r>
              <a:rPr lang="en-US" sz="3200" b="1" dirty="0" smtClean="0">
                <a:solidFill>
                  <a:schemeClr val="accent4">
                    <a:lumMod val="10000"/>
                  </a:schemeClr>
                </a:solidFill>
              </a:rPr>
              <a:t>.</a:t>
            </a:r>
            <a:r>
              <a:rPr lang="fa-IR" sz="3200" b="1" dirty="0" smtClean="0">
                <a:solidFill>
                  <a:schemeClr val="accent4">
                    <a:lumMod val="10000"/>
                  </a:schemeClr>
                </a:solidFill>
              </a:rPr>
              <a:t>در زمان مناسب است</a:t>
            </a:r>
            <a:endParaRPr lang="fa-IR" sz="3200" b="1" dirty="0" smtClean="0">
              <a:solidFill>
                <a:schemeClr val="accent4">
                  <a:lumMod val="10000"/>
                </a:schemeClr>
              </a:solidFill>
              <a:cs typeface="B Nazanin" pitchFamily="2" charset="-78"/>
            </a:endParaRPr>
          </a:p>
          <a:p>
            <a:pPr algn="r">
              <a:buNone/>
            </a:pPr>
            <a:endParaRPr lang="fa-IR" sz="4000" b="1" dirty="0">
              <a:solidFill>
                <a:schemeClr val="accent4">
                  <a:lumMod val="10000"/>
                </a:schemeClr>
              </a:solidFill>
              <a:cs typeface="B Nazanin" pitchFamily="2" charset="-78"/>
            </a:endParaRPr>
          </a:p>
        </p:txBody>
      </p:sp>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lgn="r">
              <a:defRPr/>
            </a:pPr>
            <a:r>
              <a:rPr lang="ar-SA" sz="6000" u="sng" dirty="0" smtClean="0">
                <a:effectLst>
                  <a:outerShdw blurRad="38100" dist="38100" dir="2700000" algn="tl">
                    <a:srgbClr val="000000"/>
                  </a:outerShdw>
                </a:effectLst>
                <a:latin typeface="Verdana" pitchFamily="34" charset="0"/>
                <a:cs typeface="B Jadid" pitchFamily="2" charset="-78"/>
              </a:rPr>
              <a:t>سط</a:t>
            </a:r>
            <a:r>
              <a:rPr lang="fa-IR" sz="6000" u="sng" dirty="0" smtClean="0">
                <a:effectLst>
                  <a:outerShdw blurRad="38100" dist="38100" dir="2700000" algn="tl">
                    <a:srgbClr val="000000"/>
                  </a:outerShdw>
                </a:effectLst>
                <a:latin typeface="Verdana" pitchFamily="34" charset="0"/>
                <a:cs typeface="B Jadid" pitchFamily="2" charset="-78"/>
              </a:rPr>
              <a:t>ـ</a:t>
            </a:r>
            <a:r>
              <a:rPr lang="ar-SA" sz="6000" u="sng" dirty="0" smtClean="0">
                <a:effectLst>
                  <a:outerShdw blurRad="38100" dist="38100" dir="2700000" algn="tl">
                    <a:srgbClr val="000000"/>
                  </a:outerShdw>
                </a:effectLst>
                <a:latin typeface="Verdana" pitchFamily="34" charset="0"/>
                <a:cs typeface="B Jadid" pitchFamily="2" charset="-78"/>
              </a:rPr>
              <a:t>وح بهره‌وری</a:t>
            </a:r>
            <a:r>
              <a:rPr lang="fa-IR" sz="6000" u="sng" dirty="0" smtClean="0">
                <a:solidFill>
                  <a:srgbClr val="990033"/>
                </a:solidFill>
                <a:effectLst>
                  <a:outerShdw blurRad="38100" dist="38100" dir="2700000" algn="tl">
                    <a:srgbClr val="000000"/>
                  </a:outerShdw>
                </a:effectLst>
                <a:latin typeface="Verdana" pitchFamily="34" charset="0"/>
                <a:cs typeface="B Jadid" pitchFamily="2" charset="-78"/>
              </a:rPr>
              <a:t/>
            </a:r>
            <a:br>
              <a:rPr lang="fa-IR" sz="6000" u="sng" dirty="0" smtClean="0">
                <a:solidFill>
                  <a:srgbClr val="990033"/>
                </a:solidFill>
                <a:effectLst>
                  <a:outerShdw blurRad="38100" dist="38100" dir="2700000" algn="tl">
                    <a:srgbClr val="000000"/>
                  </a:outerShdw>
                </a:effectLst>
                <a:latin typeface="Verdana" pitchFamily="34" charset="0"/>
                <a:cs typeface="B Jadid" pitchFamily="2" charset="-78"/>
              </a:rPr>
            </a:br>
            <a:endParaRPr lang="en-US" dirty="0" smtClean="0">
              <a:solidFill>
                <a:srgbClr val="990033"/>
              </a:solidFill>
            </a:endParaRPr>
          </a:p>
        </p:txBody>
      </p:sp>
      <p:sp>
        <p:nvSpPr>
          <p:cNvPr id="29699" name="Content Placeholder 2"/>
          <p:cNvSpPr>
            <a:spLocks noGrp="1"/>
          </p:cNvSpPr>
          <p:nvPr>
            <p:ph idx="1"/>
          </p:nvPr>
        </p:nvSpPr>
        <p:spPr bwMode="auto">
          <a:xfrm>
            <a:off x="680244" y="1900237"/>
            <a:ext cx="9297194" cy="6553199"/>
          </a:xfrm>
          <a:ln>
            <a:miter lim="800000"/>
            <a:headEnd/>
            <a:tailEnd/>
          </a:ln>
        </p:spPr>
        <p:txBody>
          <a:bodyPr vert="horz" wrap="square" lIns="91440" tIns="45720" rIns="91440" bIns="45720" numCol="1" anchor="t" anchorCtr="0" compatLnSpc="1">
            <a:prstTxWarp prst="textNoShape">
              <a:avLst/>
            </a:prstTxWarp>
          </a:bodyPr>
          <a:lstStyle/>
          <a:p>
            <a:pPr>
              <a:defRPr/>
            </a:pPr>
            <a:endParaRPr lang="en-US" dirty="0" smtClean="0">
              <a:solidFill>
                <a:schemeClr val="bg1">
                  <a:lumMod val="10000"/>
                  <a:lumOff val="90000"/>
                </a:schemeClr>
              </a:solidFill>
            </a:endParaRPr>
          </a:p>
        </p:txBody>
      </p:sp>
      <p:sp>
        <p:nvSpPr>
          <p:cNvPr id="4" name="Rectangle 3"/>
          <p:cNvSpPr/>
          <p:nvPr/>
        </p:nvSpPr>
        <p:spPr>
          <a:xfrm>
            <a:off x="1062038" y="1595438"/>
            <a:ext cx="9144000" cy="9344096"/>
          </a:xfrm>
          <a:prstGeom prst="rect">
            <a:avLst/>
          </a:prstGeom>
        </p:spPr>
        <p:txBody>
          <a:bodyPr>
            <a:spAutoFit/>
          </a:bodyPr>
          <a:lstStyle/>
          <a:p>
            <a:pPr indent="228600" algn="just">
              <a:lnSpc>
                <a:spcPct val="90000"/>
              </a:lnSpc>
              <a:defRPr/>
            </a:pPr>
            <a:endParaRPr lang="en-US" sz="3200" dirty="0">
              <a:solidFill>
                <a:srgbClr val="6600FF"/>
              </a:solidFill>
              <a:effectLst>
                <a:outerShdw blurRad="38100" dist="38100" dir="2700000" algn="tl">
                  <a:srgbClr val="000000"/>
                </a:outerShdw>
              </a:effectLst>
              <a:latin typeface="Verdana" pitchFamily="34" charset="0"/>
              <a:cs typeface="B Jadid" pitchFamily="2" charset="-78"/>
            </a:endParaRPr>
          </a:p>
          <a:p>
            <a:pPr indent="228600" algn="justLow">
              <a:lnSpc>
                <a:spcPct val="90000"/>
              </a:lnSpc>
              <a:defRPr/>
            </a:pPr>
            <a:r>
              <a:rPr lang="ar-SA" sz="4000" dirty="0" smtClean="0">
                <a:solidFill>
                  <a:srgbClr val="FF0000"/>
                </a:solidFill>
                <a:effectLst>
                  <a:outerShdw blurRad="38100" dist="38100" dir="2700000" algn="tl">
                    <a:srgbClr val="000000"/>
                  </a:outerShdw>
                </a:effectLst>
                <a:latin typeface="Verdana" pitchFamily="34" charset="0"/>
                <a:cs typeface="B Nazanin" pitchFamily="2" charset="-78"/>
              </a:rPr>
              <a:t>سطح </a:t>
            </a:r>
            <a:r>
              <a:rPr lang="ar-SA" sz="4000" dirty="0">
                <a:solidFill>
                  <a:srgbClr val="FF0000"/>
                </a:solidFill>
                <a:effectLst>
                  <a:outerShdw blurRad="38100" dist="38100" dir="2700000" algn="tl">
                    <a:srgbClr val="000000"/>
                  </a:outerShdw>
                </a:effectLst>
                <a:latin typeface="Verdana" pitchFamily="34" charset="0"/>
                <a:cs typeface="B Nazanin" pitchFamily="2" charset="-78"/>
              </a:rPr>
              <a:t>فردی:</a:t>
            </a:r>
            <a:r>
              <a:rPr lang="fa-IR" sz="4000" dirty="0">
                <a:solidFill>
                  <a:srgbClr val="FF0000"/>
                </a:solidFill>
                <a:effectLst>
                  <a:outerShdw blurRad="38100" dist="38100" dir="2700000" algn="tl">
                    <a:srgbClr val="000000"/>
                  </a:outerShdw>
                </a:effectLst>
                <a:latin typeface="Verdana" pitchFamily="34" charset="0"/>
                <a:cs typeface="B Nazanin" pitchFamily="2" charset="-78"/>
              </a:rPr>
              <a:t> </a:t>
            </a:r>
            <a:endParaRPr lang="en-US" sz="4000" dirty="0">
              <a:solidFill>
                <a:srgbClr val="FF0000"/>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fa-IR" sz="3200" dirty="0" smtClean="0">
                <a:solidFill>
                  <a:srgbClr val="6600FF"/>
                </a:solidFill>
                <a:effectLst>
                  <a:outerShdw blurRad="38100" dist="38100" dir="2700000" algn="tl">
                    <a:srgbClr val="000000"/>
                  </a:outerShdw>
                </a:effectLst>
                <a:latin typeface="Verdana" pitchFamily="34" charset="0"/>
                <a:cs typeface="B Nazanin" pitchFamily="2" charset="-78"/>
              </a:rPr>
              <a:t>بهره‌وری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در سطح فردی به معنی </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استفاده بهینه از مجموعه استعدادها و توانایی های بالقوه انسان و نعمت های الهی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در طول زندگی شخصی واجتماعی است. </a:t>
            </a:r>
            <a:endParaRPr lang="fa-IR" sz="3200" dirty="0" smtClean="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ar-SA" sz="4000" dirty="0" smtClean="0">
                <a:solidFill>
                  <a:srgbClr val="FF0000"/>
                </a:solidFill>
                <a:effectLst>
                  <a:outerShdw blurRad="38100" dist="38100" dir="2700000" algn="tl">
                    <a:srgbClr val="000000"/>
                  </a:outerShdw>
                </a:effectLst>
                <a:latin typeface="Verdana" pitchFamily="34" charset="0"/>
                <a:cs typeface="B Nazanin" pitchFamily="2" charset="-78"/>
              </a:rPr>
              <a:t>سطح </a:t>
            </a:r>
            <a:r>
              <a:rPr lang="ar-SA" sz="4000" dirty="0">
                <a:solidFill>
                  <a:srgbClr val="FF0000"/>
                </a:solidFill>
                <a:effectLst>
                  <a:outerShdw blurRad="38100" dist="38100" dir="2700000" algn="tl">
                    <a:srgbClr val="000000"/>
                  </a:outerShdw>
                </a:effectLst>
                <a:latin typeface="Verdana" pitchFamily="34" charset="0"/>
                <a:cs typeface="B Nazanin" pitchFamily="2" charset="-78"/>
              </a:rPr>
              <a:t>سازمانی : </a:t>
            </a:r>
            <a:endParaRPr lang="fa-IR" sz="4000" dirty="0" smtClean="0">
              <a:solidFill>
                <a:srgbClr val="FF0000"/>
              </a:solidFill>
              <a:effectLst>
                <a:outerShdw blurRad="38100" dist="38100" dir="2700000" algn="tl">
                  <a:srgbClr val="000000"/>
                </a:outerShdw>
              </a:effectLst>
              <a:latin typeface="Verdana" pitchFamily="34" charset="0"/>
              <a:cs typeface="B Nazanin" pitchFamily="2" charset="-78"/>
            </a:endParaRPr>
          </a:p>
          <a:p>
            <a:pPr indent="228600" algn="just">
              <a:lnSpc>
                <a:spcPct val="90000"/>
              </a:lnSpc>
              <a:defRPr/>
            </a:pPr>
            <a:r>
              <a:rPr lang="ar-SA" sz="3200" dirty="0" smtClean="0">
                <a:solidFill>
                  <a:srgbClr val="6600FF"/>
                </a:solidFill>
                <a:effectLst>
                  <a:outerShdw blurRad="38100" dist="38100" dir="2700000" algn="tl">
                    <a:srgbClr val="000000"/>
                  </a:outerShdw>
                </a:effectLst>
                <a:latin typeface="Verdana" pitchFamily="34" charset="0"/>
                <a:cs typeface="B Nazanin" pitchFamily="2" charset="-78"/>
              </a:rPr>
              <a:t>مشخص </a:t>
            </a:r>
            <a:r>
              <a:rPr lang="fa-IR" sz="3200" dirty="0">
                <a:solidFill>
                  <a:srgbClr val="6600FF"/>
                </a:solidFill>
                <a:effectLst>
                  <a:outerShdw blurRad="38100" dist="38100" dir="2700000" algn="tl">
                    <a:srgbClr val="000000"/>
                  </a:outerShdw>
                </a:effectLst>
                <a:latin typeface="Verdana" pitchFamily="34" charset="0"/>
                <a:cs typeface="B Nazanin" pitchFamily="2" charset="-78"/>
              </a:rPr>
              <a:t>می شود</a:t>
            </a:r>
            <a:r>
              <a:rPr lang="ar-SA" sz="3200" dirty="0">
                <a:solidFill>
                  <a:srgbClr val="6600FF"/>
                </a:solidFill>
                <a:effectLst>
                  <a:outerShdw blurRad="38100" dist="38100" dir="2700000" algn="tl">
                    <a:srgbClr val="000000"/>
                  </a:outerShdw>
                </a:effectLst>
                <a:latin typeface="Verdana" pitchFamily="34" charset="0"/>
                <a:cs typeface="B Nazanin" pitchFamily="2" charset="-78"/>
              </a:rPr>
              <a:t> که یک سازمان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چقدر خوب از منابعی که دراختیار دارد</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مانند انسان ، سرمایه ، ماشین ، مواد و تکنولوژی برای رسیدن به اهداف</a:t>
            </a:r>
            <a:r>
              <a:rPr lang="fa-IR" sz="3200" u="sng" dirty="0">
                <a:solidFill>
                  <a:srgbClr val="6600FF"/>
                </a:solidFill>
                <a:effectLst>
                  <a:outerShdw blurRad="38100" dist="38100" dir="2700000" algn="tl">
                    <a:srgbClr val="000000"/>
                  </a:outerShdw>
                </a:effectLst>
                <a:latin typeface="Verdana" pitchFamily="34" charset="0"/>
                <a:cs typeface="B Nazanin" pitchFamily="2" charset="-78"/>
              </a:rPr>
              <a:t> </a:t>
            </a:r>
            <a:r>
              <a:rPr lang="ar-SA" sz="3200" u="sng" dirty="0">
                <a:solidFill>
                  <a:srgbClr val="6600FF"/>
                </a:solidFill>
                <a:effectLst>
                  <a:outerShdw blurRad="38100" dist="38100" dir="2700000" algn="tl">
                    <a:srgbClr val="000000"/>
                  </a:outerShdw>
                </a:effectLst>
                <a:latin typeface="Verdana" pitchFamily="34" charset="0"/>
                <a:cs typeface="B Nazanin" pitchFamily="2" charset="-78"/>
              </a:rPr>
              <a:t>( تولیدخدمت یا کالا ) </a:t>
            </a:r>
            <a:r>
              <a:rPr lang="ar-SA" sz="3200" dirty="0">
                <a:solidFill>
                  <a:srgbClr val="6600FF"/>
                </a:solidFill>
                <a:effectLst>
                  <a:outerShdw blurRad="38100" dist="38100" dir="2700000" algn="tl">
                    <a:srgbClr val="000000"/>
                  </a:outerShdw>
                </a:effectLst>
                <a:latin typeface="Verdana" pitchFamily="34" charset="0"/>
                <a:cs typeface="B Nazanin" pitchFamily="2" charset="-78"/>
              </a:rPr>
              <a:t>استفاده می کند </a:t>
            </a:r>
            <a:r>
              <a:rPr lang="ar-SA" sz="3200" dirty="0" smtClean="0">
                <a:solidFill>
                  <a:srgbClr val="6600FF"/>
                </a:solidFill>
                <a:effectLst>
                  <a:outerShdw blurRad="38100" dist="38100" dir="2700000" algn="tl">
                    <a:srgbClr val="000000"/>
                  </a:outerShdw>
                </a:effectLst>
                <a:latin typeface="Verdana" pitchFamily="34" charset="0"/>
                <a:cs typeface="B Koodak" pitchFamily="2" charset="-78"/>
              </a:rPr>
              <a:t>.</a:t>
            </a: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r>
              <a:rPr lang="ar-SA" sz="4000" dirty="0">
                <a:solidFill>
                  <a:srgbClr val="FF0000"/>
                </a:solidFill>
                <a:effectLst>
                  <a:outerShdw blurRad="38100" dist="38100" dir="2700000" algn="tl">
                    <a:srgbClr val="000000">
                      <a:alpha val="43137"/>
                    </a:srgbClr>
                  </a:outerShdw>
                </a:effectLst>
                <a:latin typeface="Verdana" pitchFamily="34" charset="0"/>
                <a:cs typeface="B Nazanin" pitchFamily="2" charset="-78"/>
              </a:rPr>
              <a:t>سطح ملی </a:t>
            </a:r>
            <a:r>
              <a:rPr lang="ar-SA" sz="3000" dirty="0">
                <a:solidFill>
                  <a:srgbClr val="FF0000"/>
                </a:solidFill>
                <a:effectLst>
                  <a:outerShdw blurRad="38100" dist="38100" dir="2700000" algn="tl">
                    <a:srgbClr val="000000">
                      <a:alpha val="43137"/>
                    </a:srgbClr>
                  </a:outerShdw>
                </a:effectLst>
                <a:latin typeface="Verdana" pitchFamily="34" charset="0"/>
                <a:cs typeface="B Nazanin" pitchFamily="2" charset="-78"/>
              </a:rPr>
              <a:t>: </a:t>
            </a:r>
            <a:endParaRPr lang="fa-IR" sz="3000" dirty="0" smtClean="0">
              <a:solidFill>
                <a:srgbClr val="FF0000"/>
              </a:solidFill>
              <a:effectLst>
                <a:outerShdw blurRad="38100" dist="38100" dir="2700000" algn="tl">
                  <a:srgbClr val="000000">
                    <a:alpha val="43137"/>
                  </a:srgbClr>
                </a:outerShdw>
              </a:effectLst>
              <a:latin typeface="Verdana" pitchFamily="34" charset="0"/>
              <a:cs typeface="B Nazanin" pitchFamily="2" charset="-78"/>
            </a:endParaRPr>
          </a:p>
          <a:p>
            <a:pPr indent="228600" algn="just">
              <a:lnSpc>
                <a:spcPct val="90000"/>
              </a:lnSpc>
              <a:defRPr/>
            </a:pPr>
            <a:r>
              <a:rPr lang="fa-IR"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مشخص می شود که </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یک ملت از آنچه در اختیار دارد( مانند </a:t>
            </a:r>
            <a:r>
              <a:rPr lang="ar-SA"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معادن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وذخایر</a:t>
            </a:r>
            <a:r>
              <a:rPr lang="fa-IR"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زیرزمین</a:t>
            </a:r>
            <a:r>
              <a:rPr lang="fa-IR"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ی،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تکنولوژی</a:t>
            </a:r>
            <a:r>
              <a:rPr lang="fa-IR"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زمین</a:t>
            </a:r>
            <a:r>
              <a:rPr lang="fa-IR" sz="3200" u="sng" dirty="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u="sng"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شرایط اقلیمی، جمعیت، سرمایه</a:t>
            </a:r>
            <a:r>
              <a:rPr lang="ar-SA"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 </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برای دستیابی به اهداف </a:t>
            </a:r>
            <a:r>
              <a:rPr lang="ar-SA"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rPr>
              <a:t>ملی</a:t>
            </a:r>
            <a:r>
              <a:rPr lang="ar-SA" sz="3200" dirty="0">
                <a:solidFill>
                  <a:srgbClr val="6600FF"/>
                </a:solidFill>
                <a:effectLst>
                  <a:outerShdw blurRad="38100" dist="38100" dir="2700000" algn="tl">
                    <a:srgbClr val="000000">
                      <a:alpha val="43137"/>
                    </a:srgbClr>
                  </a:outerShdw>
                </a:effectLst>
                <a:latin typeface="Verdana" pitchFamily="34" charset="0"/>
                <a:cs typeface="B Nazanin" pitchFamily="2" charset="-78"/>
              </a:rPr>
              <a:t> چقدر خوب استفاده می کند.</a:t>
            </a:r>
            <a:endParaRPr lang="fa-IR" sz="3200" dirty="0" smtClean="0">
              <a:solidFill>
                <a:srgbClr val="6600FF"/>
              </a:solidFill>
              <a:effectLst>
                <a:outerShdw blurRad="38100" dist="38100" dir="2700000" algn="tl">
                  <a:srgbClr val="000000">
                    <a:alpha val="43137"/>
                  </a:srgbClr>
                </a:outerShdw>
              </a:effectLst>
              <a:latin typeface="Verdana" pitchFamily="34" charset="0"/>
              <a:cs typeface="B Nazanin" pitchFamily="2" charset="-78"/>
            </a:endParaRPr>
          </a:p>
          <a:p>
            <a:pPr indent="228600" algn="just">
              <a:lnSpc>
                <a:spcPct val="90000"/>
              </a:lnSpc>
              <a:defRPr/>
            </a:pPr>
            <a:endParaRPr lang="en-US" sz="3200" dirty="0">
              <a:solidFill>
                <a:srgbClr val="000099"/>
              </a:solidFill>
              <a:effectLst>
                <a:outerShdw blurRad="38100" dist="38100" dir="2700000" algn="tl">
                  <a:srgbClr val="000000">
                    <a:alpha val="43137"/>
                  </a:srgbClr>
                </a:outerShdw>
              </a:effectLst>
              <a:latin typeface="Verdana" pitchFamily="34" charset="0"/>
              <a:cs typeface="B Farnaz" pitchFamily="2" charset="-78"/>
            </a:endParaRPr>
          </a:p>
          <a:p>
            <a:pPr indent="228600" algn="just">
              <a:lnSpc>
                <a:spcPct val="90000"/>
              </a:lnSpc>
              <a:defRPr/>
            </a:pP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endParaRPr lang="fa-IR" sz="3200" dirty="0" smtClean="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r>
              <a:rPr lang="ar-SA" sz="3200" dirty="0" smtClean="0">
                <a:solidFill>
                  <a:srgbClr val="6600FF"/>
                </a:solidFill>
                <a:effectLst>
                  <a:outerShdw blurRad="38100" dist="38100" dir="2700000" algn="tl">
                    <a:srgbClr val="000000"/>
                  </a:outerShdw>
                </a:effectLst>
                <a:latin typeface="Verdana" pitchFamily="34" charset="0"/>
                <a:cs typeface="B Koodak" pitchFamily="2" charset="-78"/>
              </a:rPr>
              <a:t> </a:t>
            </a:r>
            <a:endParaRPr lang="fa-IR" sz="3200" dirty="0">
              <a:solidFill>
                <a:srgbClr val="6600FF"/>
              </a:solidFill>
              <a:effectLst>
                <a:outerShdw blurRad="38100" dist="38100" dir="2700000" algn="tl">
                  <a:srgbClr val="000000"/>
                </a:outerShdw>
              </a:effectLst>
              <a:latin typeface="Verdana" pitchFamily="34" charset="0"/>
              <a:cs typeface="B Koodak" pitchFamily="2" charset="-78"/>
            </a:endParaRPr>
          </a:p>
          <a:p>
            <a:pPr indent="228600" algn="just">
              <a:lnSpc>
                <a:spcPct val="90000"/>
              </a:lnSpc>
              <a:defRPr/>
            </a:pPr>
            <a:endParaRPr lang="fa-IR" sz="3600" dirty="0">
              <a:solidFill>
                <a:srgbClr val="6600FF"/>
              </a:solidFill>
              <a:effectLst>
                <a:outerShdw blurRad="38100" dist="38100" dir="2700000" algn="tl">
                  <a:srgbClr val="000000"/>
                </a:outerShdw>
              </a:effectLst>
              <a:latin typeface="Verdana" pitchFamily="34" charset="0"/>
              <a:cs typeface="B Nazanin" pitchFamily="2" charset="-78"/>
            </a:endParaRPr>
          </a:p>
          <a:p>
            <a:pPr indent="228600" algn="justLow">
              <a:lnSpc>
                <a:spcPct val="90000"/>
              </a:lnSpc>
              <a:defRPr/>
            </a:pPr>
            <a:endParaRPr lang="en-US" sz="3200" dirty="0">
              <a:solidFill>
                <a:srgbClr val="FFCC66"/>
              </a:solidFill>
              <a:effectLst>
                <a:outerShdw blurRad="38100" dist="38100" dir="2700000" algn="tl">
                  <a:srgbClr val="000000"/>
                </a:outerShdw>
              </a:effectLst>
              <a:latin typeface="Verdana" pitchFamily="34" charset="0"/>
              <a:cs typeface="B Nazanin" pitchFamily="2" charset="-78"/>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644" y="223837"/>
            <a:ext cx="9753600" cy="1447800"/>
          </a:xfrm>
        </p:spPr>
        <p:txBody>
          <a:bodyPr/>
          <a:lstStyle/>
          <a:p>
            <a:r>
              <a:rPr lang="fa-IR" sz="6000" dirty="0" smtClean="0"/>
              <a:t>بهره </a:t>
            </a:r>
            <a:r>
              <a:rPr lang="fa-IR" sz="6000" dirty="0" err="1" smtClean="0"/>
              <a:t>وري</a:t>
            </a:r>
            <a:r>
              <a:rPr lang="fa-IR" sz="6000" dirty="0" smtClean="0"/>
              <a:t> </a:t>
            </a:r>
            <a:r>
              <a:rPr lang="fa-IR" sz="6000" dirty="0" err="1" smtClean="0"/>
              <a:t>نيروي</a:t>
            </a:r>
            <a:r>
              <a:rPr lang="fa-IR" sz="6000" dirty="0" smtClean="0"/>
              <a:t> </a:t>
            </a:r>
            <a:r>
              <a:rPr lang="fa-IR" sz="6000" dirty="0" err="1" smtClean="0"/>
              <a:t>انساني</a:t>
            </a:r>
            <a:endParaRPr lang="fa-IR" dirty="0"/>
          </a:p>
        </p:txBody>
      </p:sp>
      <p:sp>
        <p:nvSpPr>
          <p:cNvPr id="3" name="Content Placeholder 2"/>
          <p:cNvSpPr>
            <a:spLocks noGrp="1"/>
          </p:cNvSpPr>
          <p:nvPr>
            <p:ph idx="1"/>
          </p:nvPr>
        </p:nvSpPr>
        <p:spPr>
          <a:xfrm>
            <a:off x="756444" y="2128837"/>
            <a:ext cx="9372600" cy="6172200"/>
          </a:xfrm>
        </p:spPr>
        <p:txBody>
          <a:bodyPr/>
          <a:lstStyle/>
          <a:p>
            <a:pPr marL="0" indent="0" algn="r">
              <a:buNone/>
            </a:pPr>
            <a:r>
              <a:rPr lang="fa-IR" sz="3600" b="1" dirty="0" smtClean="0">
                <a:solidFill>
                  <a:schemeClr val="accent4">
                    <a:lumMod val="10000"/>
                  </a:schemeClr>
                </a:solidFill>
                <a:cs typeface="B Nazanin" pitchFamily="2" charset="-78"/>
              </a:rPr>
              <a:t>تا اوایل 1950 تصور می شد که عامل اساسی وعمده درپیشرفت کشورها وجودسرمایه های فیزیکی و مادی بوده و دلیل عقب ماندگی کشورهای در حال توسعه کمبود این منابع می باشد و به همین علت این کشورها در صدد جذب و به دست آوردن سرمایه های مادی تلاش کردند و این عمل باعث وابستگی بیشتر و تخریب بنیانهای اقتصادی، فرهنگی،  و سیاسی این کشورها شد. امروزه مسلم شده آنچه توسعۀ پایدار را به دنبال دارد نهادهای اداری قوی و کارآمد است و این نهادها از سرمایه های انسانی کارآمد، متخصص و قوی برخوردارند.</a:t>
            </a:r>
            <a:r>
              <a:rPr lang="fa-IR" sz="4400" b="1" dirty="0" smtClean="0">
                <a:solidFill>
                  <a:schemeClr val="accent4">
                    <a:lumMod val="10000"/>
                  </a:schemeClr>
                </a:solidFill>
                <a:cs typeface="B Nazanin" pitchFamily="2" charset="-78"/>
              </a:rPr>
              <a:t> </a:t>
            </a:r>
            <a:r>
              <a:rPr lang="fa-IR" b="1" dirty="0" smtClean="0">
                <a:solidFill>
                  <a:schemeClr val="accent4">
                    <a:lumMod val="10000"/>
                  </a:schemeClr>
                </a:solidFill>
              </a:rPr>
              <a:t> </a:t>
            </a:r>
            <a:endParaRPr lang="fa-IR" dirty="0">
              <a:solidFill>
                <a:schemeClr val="accent4">
                  <a:lumMod val="10000"/>
                </a:schemeClr>
              </a:solidFill>
            </a:endParaRP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lgn="r">
              <a:defRPr/>
            </a:pPr>
            <a:r>
              <a:rPr lang="fa-IR" sz="4400" dirty="0" smtClean="0"/>
              <a:t>بهره </a:t>
            </a:r>
            <a:r>
              <a:rPr lang="fa-IR" sz="4400" dirty="0" err="1" smtClean="0"/>
              <a:t>وري</a:t>
            </a:r>
            <a:r>
              <a:rPr lang="fa-IR" sz="4400" dirty="0" smtClean="0"/>
              <a:t> </a:t>
            </a:r>
            <a:r>
              <a:rPr lang="fa-IR" sz="4400" dirty="0" err="1" smtClean="0"/>
              <a:t>نيروي</a:t>
            </a:r>
            <a:r>
              <a:rPr lang="fa-IR" sz="4400" dirty="0" smtClean="0"/>
              <a:t> </a:t>
            </a:r>
            <a:r>
              <a:rPr lang="fa-IR" sz="4400" dirty="0" err="1" smtClean="0"/>
              <a:t>انساني</a:t>
            </a:r>
            <a:endParaRPr lang="fa-IR" sz="4400" dirty="0"/>
          </a:p>
        </p:txBody>
      </p:sp>
      <p:sp>
        <p:nvSpPr>
          <p:cNvPr id="3" name="Content Placeholder 2"/>
          <p:cNvSpPr>
            <a:spLocks noGrp="1"/>
          </p:cNvSpPr>
          <p:nvPr>
            <p:ph idx="1"/>
          </p:nvPr>
        </p:nvSpPr>
        <p:spPr>
          <a:xfrm>
            <a:off x="985838" y="2128838"/>
            <a:ext cx="8991600" cy="6172200"/>
          </a:xfrm>
        </p:spPr>
        <p:txBody>
          <a:bodyPr/>
          <a:lstStyle/>
          <a:p>
            <a:pPr algn="ctr">
              <a:buFontTx/>
              <a:buNone/>
              <a:defRPr/>
            </a:pPr>
            <a:endParaRPr lang="fa-IR" dirty="0" smtClean="0">
              <a:solidFill>
                <a:srgbClr val="FF3300"/>
              </a:solidFill>
              <a:cs typeface="B Koodak" pitchFamily="2" charset="-78"/>
            </a:endParaRPr>
          </a:p>
          <a:p>
            <a:pPr algn="ctr">
              <a:buFontTx/>
              <a:buNone/>
              <a:defRPr/>
            </a:pPr>
            <a:r>
              <a:rPr lang="fa-IR" dirty="0" smtClean="0">
                <a:solidFill>
                  <a:srgbClr val="FF3300"/>
                </a:solidFill>
                <a:cs typeface="B Koodak" pitchFamily="2" charset="-78"/>
              </a:rPr>
              <a:t>منابع </a:t>
            </a:r>
            <a:r>
              <a:rPr lang="fa-IR" dirty="0" err="1" smtClean="0">
                <a:solidFill>
                  <a:srgbClr val="FF3300"/>
                </a:solidFill>
                <a:cs typeface="B Koodak" pitchFamily="2" charset="-78"/>
              </a:rPr>
              <a:t>انساني</a:t>
            </a:r>
            <a:r>
              <a:rPr lang="fa-IR" dirty="0" smtClean="0">
                <a:solidFill>
                  <a:srgbClr val="FF3300"/>
                </a:solidFill>
                <a:cs typeface="B Koodak" pitchFamily="2" charset="-78"/>
              </a:rPr>
              <a:t> به عنوان عنصر </a:t>
            </a:r>
            <a:r>
              <a:rPr lang="fa-IR" dirty="0" err="1" smtClean="0">
                <a:solidFill>
                  <a:srgbClr val="FF3300"/>
                </a:solidFill>
                <a:cs typeface="B Koodak" pitchFamily="2" charset="-78"/>
              </a:rPr>
              <a:t>رقابتي</a:t>
            </a:r>
            <a:r>
              <a:rPr lang="fa-IR" dirty="0" smtClean="0">
                <a:solidFill>
                  <a:srgbClr val="FF3300"/>
                </a:solidFill>
                <a:cs typeface="B Koodak" pitchFamily="2" charset="-78"/>
              </a:rPr>
              <a:t> و </a:t>
            </a:r>
            <a:r>
              <a:rPr lang="fa-IR" dirty="0" err="1" smtClean="0">
                <a:solidFill>
                  <a:srgbClr val="FF3300"/>
                </a:solidFill>
                <a:cs typeface="B Koodak" pitchFamily="2" charset="-78"/>
              </a:rPr>
              <a:t>راهبردي</a:t>
            </a:r>
            <a:endParaRPr lang="fa-IR" dirty="0" smtClean="0">
              <a:solidFill>
                <a:srgbClr val="FF3300"/>
              </a:solidFill>
              <a:cs typeface="B Koodak" pitchFamily="2" charset="-78"/>
            </a:endParaRPr>
          </a:p>
          <a:p>
            <a:pPr algn="ctr">
              <a:buFontTx/>
              <a:buNone/>
              <a:defRPr/>
            </a:pPr>
            <a:endParaRPr lang="fa-IR" dirty="0" smtClean="0">
              <a:solidFill>
                <a:schemeClr val="accent2">
                  <a:lumMod val="50000"/>
                </a:schemeClr>
              </a:solidFill>
              <a:cs typeface="B Koodak" pitchFamily="2" charset="-78"/>
            </a:endParaRPr>
          </a:p>
          <a:p>
            <a:pPr algn="ctr">
              <a:buFontTx/>
              <a:buNone/>
              <a:defRPr/>
            </a:pPr>
            <a:r>
              <a:rPr lang="fa-IR" dirty="0" smtClean="0">
                <a:solidFill>
                  <a:schemeClr val="accent2">
                    <a:lumMod val="50000"/>
                  </a:schemeClr>
                </a:solidFill>
                <a:cs typeface="B Koodak" pitchFamily="2" charset="-78"/>
              </a:rPr>
              <a:t>ارائه محصولات و خدمات متفاوت و متمايز، كاهش هزينه ها، خلاقيت و نوآوري و افزايش رقابت پذيري از مزاياي وجود منابع انساني ماهر، با تجربه، خلاق و با نشاط است.</a:t>
            </a:r>
            <a:endParaRPr lang="fa-IR" dirty="0">
              <a:solidFill>
                <a:schemeClr val="accent2">
                  <a:lumMod val="50000"/>
                </a:schemeClr>
              </a:solidFill>
              <a:cs typeface="B Koodak" pitchFamily="2" charset="-78"/>
            </a:endParaRPr>
          </a:p>
        </p:txBody>
      </p:sp>
      <p:pic>
        <p:nvPicPr>
          <p:cNvPr id="4" name="Picture 3" descr="index7.jpeg"/>
          <p:cNvPicPr>
            <a:picLocks noChangeAspect="1"/>
          </p:cNvPicPr>
          <p:nvPr/>
        </p:nvPicPr>
        <p:blipFill>
          <a:blip r:embed="rId2" cstate="print"/>
          <a:stretch>
            <a:fillRect/>
          </a:stretch>
        </p:blipFill>
        <p:spPr>
          <a:xfrm>
            <a:off x="223044" y="0"/>
            <a:ext cx="5181600" cy="1443037"/>
          </a:xfrm>
          <a:prstGeom prst="rect">
            <a:avLst/>
          </a:prstGeom>
        </p:spPr>
      </p:pic>
    </p:spTree>
  </p:cSld>
  <p:clrMapOvr>
    <a:masterClrMapping/>
  </p:clrMapOvr>
  <p:transition spd="slow">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ديدگاه درست نسبت به كاركنان</a:t>
            </a:r>
            <a:endParaRPr lang="fa-IR" sz="4400" dirty="0"/>
          </a:p>
        </p:txBody>
      </p:sp>
      <p:sp>
        <p:nvSpPr>
          <p:cNvPr id="3" name="Content Placeholder 2"/>
          <p:cNvSpPr>
            <a:spLocks noGrp="1"/>
          </p:cNvSpPr>
          <p:nvPr>
            <p:ph idx="1"/>
          </p:nvPr>
        </p:nvSpPr>
        <p:spPr>
          <a:xfrm>
            <a:off x="985838" y="2128838"/>
            <a:ext cx="8991600" cy="6172200"/>
          </a:xfrm>
        </p:spPr>
        <p:txBody>
          <a:bodyPr/>
          <a:lstStyle/>
          <a:p>
            <a:pPr algn="ctr">
              <a:buFontTx/>
              <a:buNone/>
              <a:defRPr/>
            </a:pPr>
            <a:r>
              <a:rPr lang="fa-IR" sz="4000" dirty="0" smtClean="0">
                <a:solidFill>
                  <a:srgbClr val="FF3300"/>
                </a:solidFill>
                <a:cs typeface="B Koodak" pitchFamily="2" charset="-78"/>
              </a:rPr>
              <a:t>در سازمان كاركنان به عنوان منبع تلقي مي گردند.</a:t>
            </a:r>
          </a:p>
          <a:p>
            <a:pPr algn="ctr">
              <a:buFontTx/>
              <a:buNone/>
              <a:defRPr/>
            </a:pPr>
            <a:r>
              <a:rPr lang="fa-IR" dirty="0" smtClean="0">
                <a:solidFill>
                  <a:srgbClr val="FF3300"/>
                </a:solidFill>
                <a:cs typeface="B Koodak" pitchFamily="2" charset="-78"/>
              </a:rPr>
              <a:t> </a:t>
            </a:r>
          </a:p>
          <a:p>
            <a:pPr algn="r" rtl="1">
              <a:buFont typeface="Arial" pitchFamily="34" charset="0"/>
              <a:buChar char="•"/>
              <a:defRPr/>
            </a:pPr>
            <a:r>
              <a:rPr lang="fa-IR" b="1" dirty="0" smtClean="0">
                <a:solidFill>
                  <a:schemeClr val="accent2">
                    <a:lumMod val="50000"/>
                  </a:schemeClr>
                </a:solidFill>
                <a:cs typeface="B Koodak" pitchFamily="2" charset="-78"/>
              </a:rPr>
              <a:t>مملو از استعدادهاي پنهان و بالقوه مي باشند</a:t>
            </a:r>
          </a:p>
          <a:p>
            <a:pPr algn="r" rtl="1">
              <a:buFont typeface="Arial" pitchFamily="34" charset="0"/>
              <a:buChar char="•"/>
              <a:defRPr/>
            </a:pPr>
            <a:r>
              <a:rPr lang="fa-IR" b="1" dirty="0" smtClean="0">
                <a:solidFill>
                  <a:schemeClr val="accent2">
                    <a:lumMod val="50000"/>
                  </a:schemeClr>
                </a:solidFill>
                <a:cs typeface="B Koodak" pitchFamily="2" charset="-78"/>
              </a:rPr>
              <a:t>پرسنل آمادگي بروز خلاقيت را دارند</a:t>
            </a:r>
          </a:p>
          <a:p>
            <a:pPr algn="r" rtl="1">
              <a:buFont typeface="Arial" pitchFamily="34" charset="0"/>
              <a:buChar char="•"/>
              <a:defRPr/>
            </a:pPr>
            <a:r>
              <a:rPr lang="fa-IR" b="1" dirty="0" smtClean="0">
                <a:solidFill>
                  <a:schemeClr val="accent2">
                    <a:lumMod val="50000"/>
                  </a:schemeClr>
                </a:solidFill>
                <a:cs typeface="B Koodak" pitchFamily="2" charset="-78"/>
              </a:rPr>
              <a:t>آينده نگر و آينده ساز هستند</a:t>
            </a:r>
          </a:p>
          <a:p>
            <a:pPr algn="r" rtl="1">
              <a:buFont typeface="Arial" pitchFamily="34" charset="0"/>
              <a:buChar char="•"/>
              <a:defRPr/>
            </a:pPr>
            <a:r>
              <a:rPr lang="fa-IR" b="1" dirty="0" smtClean="0">
                <a:solidFill>
                  <a:schemeClr val="accent2">
                    <a:lumMod val="50000"/>
                  </a:schemeClr>
                </a:solidFill>
                <a:cs typeface="B Koodak" pitchFamily="2" charset="-78"/>
              </a:rPr>
              <a:t>قدرت سازگاري با تغييرات محيطي را دارند.</a:t>
            </a:r>
          </a:p>
          <a:p>
            <a:pPr algn="r" rtl="1">
              <a:buFontTx/>
              <a:buNone/>
              <a:defRPr/>
            </a:pPr>
            <a:endParaRPr lang="fa-IR" dirty="0">
              <a:solidFill>
                <a:schemeClr val="accent2">
                  <a:lumMod val="50000"/>
                </a:schemeClr>
              </a:solidFill>
              <a:cs typeface="B Koodak" pitchFamily="2" charset="-78"/>
            </a:endParaRPr>
          </a:p>
        </p:txBody>
      </p:sp>
    </p:spTree>
  </p:cSld>
  <p:clrMapOvr>
    <a:masterClrMapping/>
  </p:clrMapOvr>
  <p:transition spd="slow">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985044" y="1993999"/>
            <a:ext cx="8991600" cy="6172200"/>
          </a:xfrm>
        </p:spPr>
        <p:txBody>
          <a:bodyPr/>
          <a:lstStyle/>
          <a:p>
            <a:pPr algn="ctr">
              <a:buNone/>
            </a:pPr>
            <a:endParaRPr lang="fa-IR" sz="8800" b="1" dirty="0" smtClean="0">
              <a:solidFill>
                <a:schemeClr val="accent6">
                  <a:lumMod val="75000"/>
                </a:schemeClr>
              </a:solidFill>
            </a:endParaRPr>
          </a:p>
          <a:p>
            <a:pPr algn="ctr">
              <a:buNone/>
            </a:pPr>
            <a:r>
              <a:rPr lang="fa-IR" sz="8000" b="1" dirty="0" smtClean="0">
                <a:solidFill>
                  <a:schemeClr val="accent6">
                    <a:lumMod val="75000"/>
                  </a:schemeClr>
                </a:solidFill>
              </a:rPr>
              <a:t>                           </a:t>
            </a:r>
            <a:r>
              <a:rPr lang="fa-IR" sz="6600" b="1" dirty="0" smtClean="0">
                <a:solidFill>
                  <a:schemeClr val="accent6">
                    <a:lumMod val="75000"/>
                  </a:schemeClr>
                </a:solidFill>
                <a:cs typeface="B Nazanin" pitchFamily="2" charset="-78"/>
              </a:rPr>
              <a:t>بهره </a:t>
            </a:r>
            <a:r>
              <a:rPr lang="fa-IR" sz="6600" b="1" dirty="0" err="1" smtClean="0">
                <a:solidFill>
                  <a:schemeClr val="accent6">
                    <a:lumMod val="75000"/>
                  </a:schemeClr>
                </a:solidFill>
                <a:cs typeface="B Nazanin" pitchFamily="2" charset="-78"/>
              </a:rPr>
              <a:t>وري</a:t>
            </a:r>
            <a:r>
              <a:rPr lang="fa-IR" sz="6600" b="1" dirty="0" smtClean="0">
                <a:solidFill>
                  <a:schemeClr val="accent6">
                    <a:lumMod val="75000"/>
                  </a:schemeClr>
                </a:solidFill>
                <a:cs typeface="B Nazanin" pitchFamily="2" charset="-78"/>
              </a:rPr>
              <a:t> </a:t>
            </a:r>
            <a:r>
              <a:rPr lang="fa-IR" sz="6600" b="1" dirty="0" err="1" smtClean="0">
                <a:solidFill>
                  <a:schemeClr val="accent6">
                    <a:lumMod val="75000"/>
                  </a:schemeClr>
                </a:solidFill>
                <a:cs typeface="B Nazanin" pitchFamily="2" charset="-78"/>
              </a:rPr>
              <a:t>نيروي</a:t>
            </a:r>
            <a:r>
              <a:rPr lang="fa-IR" sz="6600" b="1" dirty="0" smtClean="0">
                <a:solidFill>
                  <a:schemeClr val="accent6">
                    <a:lumMod val="75000"/>
                  </a:schemeClr>
                </a:solidFill>
                <a:cs typeface="B Nazanin" pitchFamily="2" charset="-78"/>
              </a:rPr>
              <a:t> </a:t>
            </a:r>
            <a:r>
              <a:rPr lang="fa-IR" sz="6600" b="1" dirty="0" err="1" smtClean="0">
                <a:solidFill>
                  <a:schemeClr val="accent6">
                    <a:lumMod val="75000"/>
                  </a:schemeClr>
                </a:solidFill>
                <a:cs typeface="B Nazanin" pitchFamily="2" charset="-78"/>
              </a:rPr>
              <a:t>انساني</a:t>
            </a:r>
            <a:r>
              <a:rPr lang="fa-IR" sz="6600" b="1" dirty="0" smtClean="0">
                <a:solidFill>
                  <a:schemeClr val="accent6">
                    <a:lumMod val="75000"/>
                  </a:schemeClr>
                </a:solidFill>
                <a:cs typeface="B Nazanin" pitchFamily="2" charset="-78"/>
              </a:rPr>
              <a:t> چگونه و عوامل موثر بر آن چیست؟</a:t>
            </a:r>
            <a:endParaRPr lang="fa-IR" sz="8000" b="1" dirty="0">
              <a:solidFill>
                <a:schemeClr val="accent6">
                  <a:lumMod val="75000"/>
                </a:schemeClr>
              </a:solidFill>
              <a:cs typeface="B Nazanin" pitchFamily="2" charset="-78"/>
            </a:endParaRPr>
          </a:p>
        </p:txBody>
      </p:sp>
      <p:pic>
        <p:nvPicPr>
          <p:cNvPr id="5" name="Picture 4" descr="index5.jpeg"/>
          <p:cNvPicPr>
            <a:picLocks noChangeAspect="1"/>
          </p:cNvPicPr>
          <p:nvPr/>
        </p:nvPicPr>
        <p:blipFill>
          <a:blip r:embed="rId2" cstate="print"/>
          <a:stretch>
            <a:fillRect/>
          </a:stretch>
        </p:blipFill>
        <p:spPr>
          <a:xfrm>
            <a:off x="604044" y="-1"/>
            <a:ext cx="9753600" cy="4567238"/>
          </a:xfrm>
          <a:prstGeom prst="rect">
            <a:avLst/>
          </a:prstGeom>
        </p:spPr>
      </p:pic>
    </p:spTree>
  </p:cSld>
  <p:clrMapOvr>
    <a:masterClrMapping/>
  </p:clrMapOvr>
  <p:transition spd="slow">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5400" dirty="0" smtClean="0"/>
              <a:t>عوامل موثر بر بهره‌وری نیروی انسانی</a:t>
            </a:r>
            <a:endParaRPr lang="fa-IR" sz="5400" dirty="0"/>
          </a:p>
        </p:txBody>
      </p:sp>
      <p:sp>
        <p:nvSpPr>
          <p:cNvPr id="3" name="Content Placeholder 2"/>
          <p:cNvSpPr>
            <a:spLocks noGrp="1"/>
          </p:cNvSpPr>
          <p:nvPr>
            <p:ph idx="1"/>
          </p:nvPr>
        </p:nvSpPr>
        <p:spPr/>
        <p:txBody>
          <a:bodyPr/>
          <a:lstStyle/>
          <a:p>
            <a:pPr algn="r">
              <a:buNone/>
            </a:pPr>
            <a:r>
              <a:rPr lang="fa-IR" sz="4000" b="1" dirty="0" smtClean="0">
                <a:solidFill>
                  <a:schemeClr val="accent4">
                    <a:lumMod val="10000"/>
                  </a:schemeClr>
                </a:solidFill>
                <a:cs typeface="B Nazanin" pitchFamily="2" charset="-78"/>
              </a:rPr>
              <a:t>در تعيين عوامل مؤثر بر بهره وري نظرات متفاوتي وجود دارد و هر يك از دانشمندان و صاحب نظران عواملي را به عنوان عامل مؤثر مشخص كرده اند.به طور اجمال عواملي چون </a:t>
            </a:r>
            <a:r>
              <a:rPr lang="fa-IR" sz="4000" b="1" u="sng" dirty="0" smtClean="0">
                <a:solidFill>
                  <a:schemeClr val="accent4">
                    <a:lumMod val="10000"/>
                  </a:schemeClr>
                </a:solidFill>
                <a:cs typeface="B Nazanin" pitchFamily="2" charset="-78"/>
              </a:rPr>
              <a:t>آموزش شغلي مستمر مديران و كاركنان</a:t>
            </a:r>
            <a:r>
              <a:rPr lang="fa-IR" sz="4000" b="1" dirty="0" smtClean="0">
                <a:solidFill>
                  <a:schemeClr val="accent4">
                    <a:lumMod val="10000"/>
                  </a:schemeClr>
                </a:solidFill>
                <a:cs typeface="B Nazanin" pitchFamily="2" charset="-78"/>
              </a:rPr>
              <a:t>، </a:t>
            </a:r>
            <a:r>
              <a:rPr lang="fa-IR" sz="4000" b="1" u="sng" dirty="0" smtClean="0">
                <a:solidFill>
                  <a:schemeClr val="accent4">
                    <a:lumMod val="10000"/>
                  </a:schemeClr>
                </a:solidFill>
                <a:cs typeface="B Nazanin" pitchFamily="2" charset="-78"/>
              </a:rPr>
              <a:t>ارتقاء انگيزش ميان كاركنان براي كار بهتر و بيشتر</a:t>
            </a:r>
            <a:r>
              <a:rPr lang="fa-IR" sz="4000" b="1" dirty="0" smtClean="0">
                <a:solidFill>
                  <a:schemeClr val="accent4">
                    <a:lumMod val="10000"/>
                  </a:schemeClr>
                </a:solidFill>
                <a:cs typeface="B Nazanin" pitchFamily="2" charset="-78"/>
              </a:rPr>
              <a:t>، </a:t>
            </a:r>
            <a:r>
              <a:rPr lang="fa-IR" sz="4000" b="1" u="sng" dirty="0" smtClean="0">
                <a:solidFill>
                  <a:schemeClr val="accent4">
                    <a:lumMod val="10000"/>
                  </a:schemeClr>
                </a:solidFill>
                <a:cs typeface="B Nazanin" pitchFamily="2" charset="-78"/>
              </a:rPr>
              <a:t>ايجاد زمينه هاي مناسب بطور ابتكار و خلاقيت مديران و كاركنان</a:t>
            </a:r>
            <a:r>
              <a:rPr lang="fa-IR" sz="4000" b="1" dirty="0" smtClean="0">
                <a:solidFill>
                  <a:schemeClr val="accent4">
                    <a:lumMod val="10000"/>
                  </a:schemeClr>
                </a:solidFill>
                <a:cs typeface="B Nazanin" pitchFamily="2" charset="-78"/>
              </a:rPr>
              <a:t>، </a:t>
            </a:r>
            <a:r>
              <a:rPr lang="fa-IR" sz="4000" b="1" u="sng" dirty="0" smtClean="0">
                <a:solidFill>
                  <a:schemeClr val="accent4">
                    <a:lumMod val="10000"/>
                  </a:schemeClr>
                </a:solidFill>
                <a:cs typeface="B Nazanin" pitchFamily="2" charset="-78"/>
              </a:rPr>
              <a:t>برقراري نظام مناسب پرداخت مبتني بر عملكرد و برقراري نظام تنبيه و تشويق </a:t>
            </a:r>
            <a:r>
              <a:rPr lang="fa-IR" sz="4000" b="1" dirty="0" smtClean="0">
                <a:solidFill>
                  <a:schemeClr val="accent4">
                    <a:lumMod val="10000"/>
                  </a:schemeClr>
                </a:solidFill>
                <a:cs typeface="B Nazanin" pitchFamily="2" charset="-78"/>
              </a:rPr>
              <a:t>و ..مؤثرند.</a:t>
            </a:r>
            <a:r>
              <a:rPr lang="en-US" b="1" dirty="0" smtClean="0"/>
              <a:t>.</a:t>
            </a:r>
            <a:br>
              <a:rPr lang="en-US" b="1" dirty="0" smtClean="0"/>
            </a:br>
            <a:endParaRPr lang="fa-IR" dirty="0"/>
          </a:p>
        </p:txBody>
      </p:sp>
    </p:spTree>
  </p:cSld>
  <p:clrMapOvr>
    <a:masterClrMapping/>
  </p:clrMapOvr>
  <p:transition spd="slow">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ctr">
              <a:buNone/>
            </a:pPr>
            <a:r>
              <a:rPr lang="fa-IR" sz="7200" b="1" dirty="0" smtClean="0">
                <a:solidFill>
                  <a:schemeClr val="accent4">
                    <a:lumMod val="10000"/>
                  </a:schemeClr>
                </a:solidFill>
                <a:cs typeface="B Nazanin" pitchFamily="2" charset="-78"/>
              </a:rPr>
              <a:t>نقش </a:t>
            </a:r>
            <a:r>
              <a:rPr lang="fa-IR" sz="7200" b="1" dirty="0" err="1" smtClean="0">
                <a:solidFill>
                  <a:schemeClr val="accent4">
                    <a:lumMod val="10000"/>
                  </a:schemeClr>
                </a:solidFill>
                <a:cs typeface="B Nazanin" pitchFamily="2" charset="-78"/>
              </a:rPr>
              <a:t>مديريت</a:t>
            </a:r>
            <a:r>
              <a:rPr lang="fa-IR" sz="7200" b="1" dirty="0" smtClean="0">
                <a:solidFill>
                  <a:schemeClr val="accent4">
                    <a:lumMod val="10000"/>
                  </a:schemeClr>
                </a:solidFill>
                <a:cs typeface="B Nazanin" pitchFamily="2" charset="-78"/>
              </a:rPr>
              <a:t> در بهره </a:t>
            </a:r>
            <a:r>
              <a:rPr lang="fa-IR" sz="7200" b="1" dirty="0" err="1" smtClean="0">
                <a:solidFill>
                  <a:schemeClr val="accent4">
                    <a:lumMod val="10000"/>
                  </a:schemeClr>
                </a:solidFill>
                <a:cs typeface="B Nazanin" pitchFamily="2" charset="-78"/>
              </a:rPr>
              <a:t>وري</a:t>
            </a:r>
            <a:endParaRPr lang="fa-IR" sz="7200" b="1" dirty="0">
              <a:solidFill>
                <a:schemeClr val="accent4">
                  <a:lumMod val="10000"/>
                </a:schemeClr>
              </a:solidFill>
              <a:cs typeface="B Nazanin" pitchFamily="2" charset="-78"/>
            </a:endParaRPr>
          </a:p>
        </p:txBody>
      </p:sp>
      <p:pic>
        <p:nvPicPr>
          <p:cNvPr id="4" name="Picture 3" descr="index10.jpeg"/>
          <p:cNvPicPr>
            <a:picLocks noChangeAspect="1"/>
          </p:cNvPicPr>
          <p:nvPr/>
        </p:nvPicPr>
        <p:blipFill>
          <a:blip r:embed="rId2" cstate="print"/>
          <a:stretch>
            <a:fillRect/>
          </a:stretch>
        </p:blipFill>
        <p:spPr>
          <a:xfrm>
            <a:off x="1137444" y="3195637"/>
            <a:ext cx="8686800" cy="5287211"/>
          </a:xfrm>
          <a:prstGeom prst="rect">
            <a:avLst/>
          </a:prstGeom>
        </p:spPr>
      </p:pic>
    </p:spTree>
  </p:cSld>
  <p:clrMapOvr>
    <a:masterClrMapping/>
  </p:clrMapOvr>
  <p:transition spd="slow">
    <p:comb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ndex2.jpeg"/>
          <p:cNvPicPr>
            <a:picLocks noChangeAspect="1"/>
          </p:cNvPicPr>
          <p:nvPr/>
        </p:nvPicPr>
        <p:blipFill>
          <a:blip r:embed="rId3" cstate="print"/>
          <a:stretch>
            <a:fillRect/>
          </a:stretch>
        </p:blipFill>
        <p:spPr>
          <a:xfrm>
            <a:off x="604044" y="1824037"/>
            <a:ext cx="9753600" cy="6858000"/>
          </a:xfrm>
          <a:prstGeom prst="rect">
            <a:avLst/>
          </a:prstGeom>
        </p:spPr>
      </p:pic>
      <p:sp>
        <p:nvSpPr>
          <p:cNvPr id="4" name="TextBox 3"/>
          <p:cNvSpPr txBox="1"/>
          <p:nvPr/>
        </p:nvSpPr>
        <p:spPr>
          <a:xfrm>
            <a:off x="908844" y="376237"/>
            <a:ext cx="8915400" cy="1107996"/>
          </a:xfrm>
          <a:prstGeom prst="rect">
            <a:avLst/>
          </a:prstGeom>
          <a:noFill/>
        </p:spPr>
        <p:txBody>
          <a:bodyPr wrap="square" rtlCol="1">
            <a:spAutoFit/>
          </a:bodyPr>
          <a:lstStyle/>
          <a:p>
            <a:pPr algn="ctr"/>
            <a:r>
              <a:rPr lang="en-US" sz="6600" dirty="0" smtClean="0">
                <a:solidFill>
                  <a:schemeClr val="tx2">
                    <a:lumMod val="75000"/>
                  </a:schemeClr>
                </a:solidFill>
              </a:rPr>
              <a:t>PRODUCTIVITY</a:t>
            </a:r>
            <a:endParaRPr lang="fa-IR" sz="6600" dirty="0">
              <a:solidFill>
                <a:schemeClr val="tx2">
                  <a:lumMod val="75000"/>
                </a:schemeClr>
              </a:solidFill>
            </a:endParaRPr>
          </a:p>
        </p:txBody>
      </p:sp>
      <p:sp>
        <p:nvSpPr>
          <p:cNvPr id="2" name="Rectangle 1"/>
          <p:cNvSpPr/>
          <p:nvPr/>
        </p:nvSpPr>
        <p:spPr bwMode="auto">
          <a:xfrm>
            <a:off x="1137444" y="8529637"/>
            <a:ext cx="2590800" cy="381000"/>
          </a:xfrm>
          <a:prstGeom prst="rect">
            <a:avLst/>
          </a:prstGeom>
          <a:solidFill>
            <a:srgbClr val="EEF7F8"/>
          </a:solidFill>
          <a:ln w="92075" cap="rnd" cmpd="sng" algn="ctr">
            <a:noFill/>
            <a:prstDash val="sysDot"/>
            <a:round/>
            <a:headEnd type="none" w="med" len="med"/>
            <a:tailEnd type="none" w="med" len="med"/>
          </a:ln>
          <a:effectLst/>
        </p:spPr>
        <p:txBody>
          <a:bodyPr vert="horz" wrap="square" lIns="90000" tIns="46800" rIns="90000" bIns="46800" numCol="1" rtlCol="0" anchor="t" anchorCtr="0" compatLnSpc="1">
            <a:prstTxWarp prst="textNoShape">
              <a:avLst/>
            </a:prstTxWarp>
          </a:bodyPr>
          <a:lstStyle/>
          <a:p>
            <a:pPr marL="0" marR="0" indent="0" algn="ctr" defTabSz="1217613" rtl="0"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accent6">
                    <a:lumMod val="50000"/>
                  </a:schemeClr>
                </a:solidFill>
                <a:effectLst/>
                <a:latin typeface="Arial" pitchFamily="34" charset="0"/>
                <a:cs typeface="B Titr" pitchFamily="2" charset="-78"/>
              </a:rPr>
              <a:t>ارائه دهنده: مریم خوشبین</a:t>
            </a:r>
            <a:endParaRPr kumimoji="0" lang="en-US" sz="2000" b="1" i="0" u="none" strike="noStrike" cap="none" normalizeH="0" baseline="0" dirty="0" smtClean="0">
              <a:ln>
                <a:noFill/>
              </a:ln>
              <a:solidFill>
                <a:schemeClr val="accent6">
                  <a:lumMod val="50000"/>
                </a:schemeClr>
              </a:solidFill>
              <a:effectLst/>
              <a:latin typeface="Arial" pitchFamily="34" charset="0"/>
              <a:cs typeface="B Titr" pitchFamily="2" charset="-78"/>
            </a:endParaRPr>
          </a:p>
        </p:txBody>
      </p:sp>
    </p:spTree>
  </p:cSld>
  <p:clrMapOvr>
    <a:masterClrMapping/>
  </p:clrMapOvr>
  <p:transition spd="slow">
    <p:newsflash/>
    <p:sndAc>
      <p:stSnd>
        <p:snd r:embed="rId2" name="wind.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985044" y="2052637"/>
            <a:ext cx="9144000" cy="6248400"/>
          </a:xfrm>
        </p:spPr>
        <p:txBody>
          <a:bodyPr/>
          <a:lstStyle/>
          <a:p>
            <a:pPr algn="ctr">
              <a:buNone/>
            </a:pPr>
            <a:r>
              <a:rPr lang="ar-SA" b="1" dirty="0" smtClean="0">
                <a:solidFill>
                  <a:schemeClr val="accent4">
                    <a:lumMod val="10000"/>
                  </a:schemeClr>
                </a:solidFill>
                <a:cs typeface="B Nazanin" pitchFamily="2" charset="-78"/>
              </a:rPr>
              <a:t>پایه گذاری نظام بهره ور، حاکمیت ودرونی کردن بهره‌وری در سازمان (بجای تربیت فرد بهره ور) از وظایف اصلی مدیران است.</a:t>
            </a:r>
            <a:endParaRPr lang="fa-IR" b="1" dirty="0" smtClean="0">
              <a:solidFill>
                <a:schemeClr val="accent4">
                  <a:lumMod val="10000"/>
                </a:schemeClr>
              </a:solidFill>
              <a:cs typeface="B Nazanin" pitchFamily="2" charset="-78"/>
            </a:endParaRPr>
          </a:p>
          <a:p>
            <a:pPr algn="ctr">
              <a:buNone/>
            </a:pPr>
            <a:endParaRPr lang="fa-IR" b="1" dirty="0" smtClean="0">
              <a:solidFill>
                <a:schemeClr val="accent4">
                  <a:lumMod val="10000"/>
                </a:schemeClr>
              </a:solidFill>
              <a:cs typeface="B Nazanin" pitchFamily="2" charset="-78"/>
            </a:endParaRPr>
          </a:p>
          <a:p>
            <a:pPr algn="ctr">
              <a:buNone/>
            </a:pPr>
            <a:r>
              <a:rPr lang="ar-SA" b="1" dirty="0" smtClean="0">
                <a:solidFill>
                  <a:schemeClr val="accent4">
                    <a:lumMod val="10000"/>
                  </a:schemeClr>
                </a:solidFill>
                <a:cs typeface="B Nazanin" pitchFamily="2" charset="-78"/>
              </a:rPr>
              <a:t>مدیران عامل اصلی انجام مأموریت ها و آرمانهای سازمان و مسئول رفع نیاز مشتریان</a:t>
            </a:r>
            <a:r>
              <a:rPr lang="fa-IR" b="1" dirty="0" smtClean="0">
                <a:solidFill>
                  <a:schemeClr val="accent4">
                    <a:lumMod val="10000"/>
                  </a:schemeClr>
                </a:solidFill>
                <a:cs typeface="B Nazanin" pitchFamily="2" charset="-78"/>
              </a:rPr>
              <a:t> </a:t>
            </a:r>
            <a:r>
              <a:rPr lang="fa-IR" b="1" dirty="0" err="1" smtClean="0">
                <a:solidFill>
                  <a:schemeClr val="accent4">
                    <a:lumMod val="10000"/>
                  </a:schemeClr>
                </a:solidFill>
                <a:cs typeface="B Nazanin" pitchFamily="2" charset="-78"/>
              </a:rPr>
              <a:t>اند</a:t>
            </a:r>
            <a:r>
              <a:rPr lang="fa-IR" b="1" dirty="0" smtClean="0">
                <a:solidFill>
                  <a:schemeClr val="accent4">
                    <a:lumMod val="10000"/>
                  </a:schemeClr>
                </a:solidFill>
                <a:cs typeface="B Nazanin" pitchFamily="2" charset="-78"/>
              </a:rPr>
              <a:t>.</a:t>
            </a:r>
            <a:r>
              <a:rPr lang="ar-SA" b="1" dirty="0" smtClean="0">
                <a:solidFill>
                  <a:schemeClr val="accent4">
                    <a:lumMod val="10000"/>
                  </a:schemeClr>
                </a:solidFill>
                <a:cs typeface="B Nazanin" pitchFamily="2" charset="-78"/>
              </a:rPr>
              <a:t> </a:t>
            </a:r>
            <a:r>
              <a:rPr lang="fa-IR" b="1" dirty="0" smtClean="0">
                <a:solidFill>
                  <a:schemeClr val="accent4">
                    <a:lumMod val="10000"/>
                  </a:schemeClr>
                </a:solidFill>
                <a:cs typeface="B Nazanin" pitchFamily="2" charset="-78"/>
              </a:rPr>
              <a:t>بنابراین آنها هستند که میتوانند باعث            بهره‌وری یا عدم بهره‌وری سازمان شوند</a:t>
            </a:r>
            <a:endParaRPr lang="fa-IR" b="1" dirty="0">
              <a:solidFill>
                <a:schemeClr val="accent4">
                  <a:lumMod val="10000"/>
                </a:schemeClr>
              </a:solidFill>
              <a:cs typeface="B Nazanin" pitchFamily="2" charset="-78"/>
            </a:endParaRPr>
          </a:p>
        </p:txBody>
      </p:sp>
    </p:spTree>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نقش مديريت در بهره وري</a:t>
            </a:r>
            <a:endParaRPr lang="fa-IR" dirty="0"/>
          </a:p>
        </p:txBody>
      </p:sp>
      <p:sp>
        <p:nvSpPr>
          <p:cNvPr id="3" name="Content Placeholder 2"/>
          <p:cNvSpPr>
            <a:spLocks noGrp="1"/>
          </p:cNvSpPr>
          <p:nvPr>
            <p:ph idx="1"/>
          </p:nvPr>
        </p:nvSpPr>
        <p:spPr>
          <a:xfrm>
            <a:off x="985838" y="2128838"/>
            <a:ext cx="8991600" cy="6172200"/>
          </a:xfrm>
        </p:spPr>
        <p:txBody>
          <a:bodyPr/>
          <a:lstStyle/>
          <a:p>
            <a:pPr algn="r">
              <a:buFontTx/>
              <a:buNone/>
              <a:defRPr/>
            </a:pPr>
            <a:endParaRPr lang="en-US" dirty="0" smtClean="0">
              <a:solidFill>
                <a:srgbClr val="C00000"/>
              </a:solidFill>
              <a:cs typeface="B Elham" pitchFamily="2" charset="-78"/>
            </a:endParaRPr>
          </a:p>
          <a:p>
            <a:pPr algn="r">
              <a:buFontTx/>
              <a:buNone/>
              <a:defRPr/>
            </a:pPr>
            <a:r>
              <a:rPr lang="fa-IR" dirty="0" smtClean="0">
                <a:solidFill>
                  <a:srgbClr val="C00000"/>
                </a:solidFill>
                <a:cs typeface="B Elham" pitchFamily="2" charset="-78"/>
              </a:rPr>
              <a:t>الف: نحوه سازماندهي و اجراي آن</a:t>
            </a:r>
            <a:r>
              <a:rPr lang="fa-IR" dirty="0" smtClean="0"/>
              <a:t>:</a:t>
            </a:r>
          </a:p>
          <a:p>
            <a:pPr algn="r">
              <a:buFontTx/>
              <a:buNone/>
              <a:defRPr/>
            </a:pPr>
            <a:r>
              <a:rPr lang="fa-IR" dirty="0" smtClean="0">
                <a:solidFill>
                  <a:schemeClr val="accent2">
                    <a:lumMod val="75000"/>
                  </a:schemeClr>
                </a:solidFill>
                <a:cs typeface="B Koodak" pitchFamily="2" charset="-78"/>
              </a:rPr>
              <a:t>به وظايف متعارف مديران چون (برنامه ريزي، سازماندهي و نظارت) همراه با تصميم گيري در مورد سرمايه گذاري و انتخاب تكنولوژي مربوط است</a:t>
            </a:r>
            <a:r>
              <a:rPr lang="fa-IR" dirty="0" smtClean="0"/>
              <a:t>.</a:t>
            </a:r>
          </a:p>
          <a:p>
            <a:pPr algn="r">
              <a:buFontTx/>
              <a:buNone/>
              <a:defRPr/>
            </a:pPr>
            <a:endParaRPr lang="fa-IR" dirty="0"/>
          </a:p>
        </p:txBody>
      </p:sp>
      <p:pic>
        <p:nvPicPr>
          <p:cNvPr id="4" name="Picture 3" descr="index10.jpeg"/>
          <p:cNvPicPr>
            <a:picLocks noChangeAspect="1"/>
          </p:cNvPicPr>
          <p:nvPr/>
        </p:nvPicPr>
        <p:blipFill>
          <a:blip r:embed="rId2" cstate="print"/>
          <a:stretch>
            <a:fillRect/>
          </a:stretch>
        </p:blipFill>
        <p:spPr>
          <a:xfrm>
            <a:off x="1213644" y="5634037"/>
            <a:ext cx="4267200" cy="2743200"/>
          </a:xfrm>
          <a:prstGeom prst="rect">
            <a:avLst/>
          </a:prstGeom>
        </p:spPr>
      </p:pic>
    </p:spTree>
  </p:cSld>
  <p:clrMapOvr>
    <a:masterClrMapping/>
  </p:clrMapOvr>
  <p:transition spd="slow">
    <p:comb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نقش مديريت در بهره وري</a:t>
            </a:r>
            <a:endParaRPr lang="fa-IR" dirty="0"/>
          </a:p>
        </p:txBody>
      </p:sp>
      <p:sp>
        <p:nvSpPr>
          <p:cNvPr id="3" name="Content Placeholder 2"/>
          <p:cNvSpPr>
            <a:spLocks noGrp="1"/>
          </p:cNvSpPr>
          <p:nvPr>
            <p:ph idx="1"/>
          </p:nvPr>
        </p:nvSpPr>
        <p:spPr>
          <a:xfrm>
            <a:off x="985838" y="2128838"/>
            <a:ext cx="8991600" cy="6172200"/>
          </a:xfrm>
        </p:spPr>
        <p:txBody>
          <a:bodyPr/>
          <a:lstStyle/>
          <a:p>
            <a:pPr algn="r">
              <a:buFontTx/>
              <a:buNone/>
              <a:defRPr/>
            </a:pPr>
            <a:endParaRPr lang="en-US" dirty="0" smtClean="0">
              <a:solidFill>
                <a:srgbClr val="C00000"/>
              </a:solidFill>
              <a:cs typeface="B Elham" pitchFamily="2" charset="-78"/>
            </a:endParaRPr>
          </a:p>
          <a:p>
            <a:pPr algn="r">
              <a:buFontTx/>
              <a:buNone/>
              <a:defRPr/>
            </a:pPr>
            <a:endParaRPr lang="fa-IR" dirty="0" smtClean="0">
              <a:solidFill>
                <a:srgbClr val="C00000"/>
              </a:solidFill>
              <a:cs typeface="B Elham" pitchFamily="2" charset="-78"/>
            </a:endParaRPr>
          </a:p>
          <a:p>
            <a:pPr algn="r">
              <a:buFontTx/>
              <a:buNone/>
              <a:defRPr/>
            </a:pPr>
            <a:r>
              <a:rPr lang="fa-IR" dirty="0" smtClean="0">
                <a:solidFill>
                  <a:srgbClr val="C00000"/>
                </a:solidFill>
                <a:cs typeface="B Elham" pitchFamily="2" charset="-78"/>
              </a:rPr>
              <a:t>ب: فراهم كردن فرصتهاي خوب براي استفاده موثر از نيروي كار</a:t>
            </a:r>
            <a:r>
              <a:rPr lang="fa-IR" dirty="0" smtClean="0"/>
              <a:t>:</a:t>
            </a:r>
          </a:p>
          <a:p>
            <a:pPr algn="r">
              <a:buFontTx/>
              <a:buNone/>
              <a:defRPr/>
            </a:pPr>
            <a:r>
              <a:rPr lang="fa-IR" dirty="0" smtClean="0">
                <a:solidFill>
                  <a:schemeClr val="accent2">
                    <a:lumMod val="75000"/>
                  </a:schemeClr>
                </a:solidFill>
                <a:cs typeface="B Koodak" pitchFamily="2" charset="-78"/>
              </a:rPr>
              <a:t>عدم استفاده موثر باعث از دست رفتن انگيزه افراد مي شود.</a:t>
            </a:r>
          </a:p>
          <a:p>
            <a:pPr algn="r">
              <a:buFontTx/>
              <a:buNone/>
              <a:defRPr/>
            </a:pPr>
            <a:r>
              <a:rPr lang="fa-IR" dirty="0" smtClean="0">
                <a:solidFill>
                  <a:schemeClr val="accent2">
                    <a:lumMod val="75000"/>
                  </a:schemeClr>
                </a:solidFill>
                <a:cs typeface="B Koodak" pitchFamily="2" charset="-78"/>
              </a:rPr>
              <a:t>گسترش فرصتها از طريق بهبود سيستماتيك و متوازن ساختار و فرهنگ سازماني ، الگوهاي مديريت و روابط كارگر_مديريت تامين كرد.</a:t>
            </a:r>
            <a:endParaRPr lang="fa-IR" dirty="0" smtClean="0"/>
          </a:p>
          <a:p>
            <a:pPr algn="r">
              <a:buFontTx/>
              <a:buNone/>
              <a:defRPr/>
            </a:pPr>
            <a:endParaRPr lang="fa-IR" dirty="0"/>
          </a:p>
        </p:txBody>
      </p:sp>
      <p:pic>
        <p:nvPicPr>
          <p:cNvPr id="4" name="Picture 3" descr="index10.jpeg"/>
          <p:cNvPicPr>
            <a:picLocks noChangeAspect="1"/>
          </p:cNvPicPr>
          <p:nvPr/>
        </p:nvPicPr>
        <p:blipFill>
          <a:blip r:embed="rId2" cstate="print"/>
          <a:stretch>
            <a:fillRect/>
          </a:stretch>
        </p:blipFill>
        <p:spPr>
          <a:xfrm>
            <a:off x="2813844" y="1824037"/>
            <a:ext cx="5181600" cy="2057400"/>
          </a:xfrm>
          <a:prstGeom prst="rect">
            <a:avLst/>
          </a:prstGeom>
        </p:spPr>
      </p:pic>
    </p:spTree>
  </p:cSld>
  <p:clrMapOvr>
    <a:masterClrMapping/>
  </p:clrMapOvr>
  <p:transition spd="slow">
    <p:comb/>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59395" name="Content Placeholder 2"/>
          <p:cNvSpPr>
            <a:spLocks noGrp="1"/>
          </p:cNvSpPr>
          <p:nvPr>
            <p:ph idx="1"/>
          </p:nvPr>
        </p:nvSpPr>
        <p:spPr bwMode="auto">
          <a:xfrm>
            <a:off x="985838" y="2128837"/>
            <a:ext cx="8991600" cy="6324600"/>
          </a:xfrm>
          <a:noFill/>
          <a:ln>
            <a:miter lim="800000"/>
            <a:headEnd/>
            <a:tailEnd/>
          </a:ln>
        </p:spPr>
        <p:txBody>
          <a:bodyPr vert="horz" wrap="square" lIns="91440" tIns="45720" rIns="91440" bIns="45720" numCol="1" anchor="t" anchorCtr="0" compatLnSpc="1">
            <a:prstTxWarp prst="textNoShape">
              <a:avLst/>
            </a:prstTxWarp>
          </a:bodyPr>
          <a:lstStyle/>
          <a:p>
            <a:pPr lvl="1" algn="justLow" rtl="1">
              <a:lnSpc>
                <a:spcPct val="120000"/>
              </a:lnSpc>
              <a:buFontTx/>
              <a:buNone/>
              <a:tabLst>
                <a:tab pos="228600" algn="l"/>
              </a:tabLst>
            </a:pPr>
            <a:r>
              <a:rPr lang="fa-IR" sz="3600" b="1" dirty="0">
                <a:solidFill>
                  <a:srgbClr val="47008E"/>
                </a:solidFill>
                <a:latin typeface="Verdana" pitchFamily="34" charset="0"/>
                <a:cs typeface="B Nazanin" pitchFamily="2" charset="-78"/>
              </a:rPr>
              <a:t>1ـ </a:t>
            </a:r>
            <a:r>
              <a:rPr lang="ar-SA" sz="3600" b="1" dirty="0">
                <a:solidFill>
                  <a:srgbClr val="47008E"/>
                </a:solidFill>
                <a:latin typeface="Verdana" pitchFamily="34" charset="0"/>
                <a:cs typeface="B Nazanin" pitchFamily="2" charset="-78"/>
              </a:rPr>
              <a:t>تعیین اهداف درست و منطقی و الویت بندی آنها</a:t>
            </a:r>
            <a:endParaRPr lang="fa-IR" sz="3600" b="1" dirty="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3600" b="1" dirty="0">
                <a:solidFill>
                  <a:srgbClr val="47008E"/>
                </a:solidFill>
                <a:latin typeface="Verdana" pitchFamily="34" charset="0"/>
                <a:cs typeface="B Nazanin" pitchFamily="2" charset="-78"/>
              </a:rPr>
              <a:t>2ـ </a:t>
            </a:r>
            <a:r>
              <a:rPr lang="ar-SA" sz="3600" b="1" dirty="0">
                <a:solidFill>
                  <a:srgbClr val="47008E"/>
                </a:solidFill>
                <a:latin typeface="Verdana" pitchFamily="34" charset="0"/>
                <a:cs typeface="B Nazanin" pitchFamily="2" charset="-78"/>
              </a:rPr>
              <a:t>برنامه ریزی برای استفاده کامل از مجموع منابع قابل </a:t>
            </a:r>
            <a:r>
              <a:rPr lang="ar-SA" sz="3600" b="1" dirty="0" smtClean="0">
                <a:solidFill>
                  <a:srgbClr val="47008E"/>
                </a:solidFill>
                <a:latin typeface="Verdana" pitchFamily="34" charset="0"/>
                <a:cs typeface="B Nazanin" pitchFamily="2" charset="-78"/>
              </a:rPr>
              <a:t>دسترس</a:t>
            </a:r>
            <a:endParaRPr lang="fa-IR" sz="3600" b="1" dirty="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3600" b="1" dirty="0" smtClean="0">
                <a:solidFill>
                  <a:srgbClr val="47008E"/>
                </a:solidFill>
                <a:latin typeface="Verdana" pitchFamily="34" charset="0"/>
                <a:cs typeface="B Nazanin" pitchFamily="2" charset="-78"/>
              </a:rPr>
              <a:t>3- </a:t>
            </a:r>
            <a:r>
              <a:rPr lang="ar-SA" sz="3600" b="1" dirty="0" smtClean="0">
                <a:solidFill>
                  <a:srgbClr val="47008E"/>
                </a:solidFill>
                <a:latin typeface="Verdana" pitchFamily="34" charset="0"/>
                <a:cs typeface="B Nazanin" pitchFamily="2" charset="-78"/>
              </a:rPr>
              <a:t>سرمایه </a:t>
            </a:r>
            <a:r>
              <a:rPr lang="ar-SA" sz="3600" b="1" dirty="0">
                <a:solidFill>
                  <a:srgbClr val="47008E"/>
                </a:solidFill>
                <a:latin typeface="Verdana" pitchFamily="34" charset="0"/>
                <a:cs typeface="B Nazanin" pitchFamily="2" charset="-78"/>
              </a:rPr>
              <a:t>گذاری برای توسعه سازمان در ابعاد مختلف مبتنی بر نتایج تحقیقات و ارزیابی های علمی و </a:t>
            </a:r>
            <a:r>
              <a:rPr lang="ar-SA" sz="3600" b="1" dirty="0" smtClean="0">
                <a:solidFill>
                  <a:srgbClr val="47008E"/>
                </a:solidFill>
                <a:latin typeface="Verdana" pitchFamily="34" charset="0"/>
                <a:cs typeface="B Nazanin" pitchFamily="2" charset="-78"/>
              </a:rPr>
              <a:t>جامع</a:t>
            </a:r>
            <a:endParaRPr lang="fa-IR" sz="3600" b="1" dirty="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3600" b="1" dirty="0" smtClean="0">
                <a:solidFill>
                  <a:srgbClr val="47008E"/>
                </a:solidFill>
                <a:latin typeface="Verdana" pitchFamily="34" charset="0"/>
                <a:cs typeface="B Nazanin" pitchFamily="2" charset="-78"/>
              </a:rPr>
              <a:t>4- </a:t>
            </a:r>
            <a:r>
              <a:rPr lang="ar-SA" sz="3600" b="1" dirty="0" smtClean="0">
                <a:solidFill>
                  <a:srgbClr val="47008E"/>
                </a:solidFill>
                <a:latin typeface="Verdana" pitchFamily="34" charset="0"/>
                <a:cs typeface="B Nazanin" pitchFamily="2" charset="-78"/>
              </a:rPr>
              <a:t>سعی </a:t>
            </a:r>
            <a:r>
              <a:rPr lang="ar-SA" sz="3600" b="1" dirty="0">
                <a:solidFill>
                  <a:srgbClr val="47008E"/>
                </a:solidFill>
                <a:latin typeface="Verdana" pitchFamily="34" charset="0"/>
                <a:cs typeface="B Nazanin" pitchFamily="2" charset="-78"/>
              </a:rPr>
              <a:t>در حـذف موانـع ، تن</a:t>
            </a:r>
            <a:r>
              <a:rPr lang="fa-IR" sz="3600" b="1" dirty="0">
                <a:solidFill>
                  <a:srgbClr val="47008E"/>
                </a:solidFill>
                <a:latin typeface="Verdana" pitchFamily="34" charset="0"/>
                <a:cs typeface="B Nazanin" pitchFamily="2" charset="-78"/>
              </a:rPr>
              <a:t>گ</a:t>
            </a:r>
            <a:r>
              <a:rPr lang="ar-SA" sz="3600" b="1" dirty="0">
                <a:solidFill>
                  <a:srgbClr val="47008E"/>
                </a:solidFill>
                <a:latin typeface="Verdana" pitchFamily="34" charset="0"/>
                <a:cs typeface="B Nazanin" pitchFamily="2" charset="-78"/>
              </a:rPr>
              <a:t>ناها ، مقـررات ناکـارآمد و حـل مشکلات فراراه بهبود و</a:t>
            </a:r>
            <a:r>
              <a:rPr lang="fa-IR" sz="3600" b="1" dirty="0">
                <a:solidFill>
                  <a:srgbClr val="47008E"/>
                </a:solidFill>
                <a:latin typeface="Verdana" pitchFamily="34" charset="0"/>
                <a:cs typeface="B Nazanin" pitchFamily="2" charset="-78"/>
              </a:rPr>
              <a:t>  </a:t>
            </a:r>
            <a:r>
              <a:rPr lang="ar-SA" sz="3600" b="1" dirty="0" smtClean="0">
                <a:solidFill>
                  <a:srgbClr val="47008E"/>
                </a:solidFill>
                <a:latin typeface="Verdana" pitchFamily="34" charset="0"/>
                <a:cs typeface="B Nazanin" pitchFamily="2" charset="-78"/>
              </a:rPr>
              <a:t>ارتقاءبهره‌وری</a:t>
            </a:r>
            <a:endParaRPr lang="en-US" sz="3600" b="1" dirty="0">
              <a:solidFill>
                <a:srgbClr val="47008E"/>
              </a:solidFill>
              <a:latin typeface="Verdana" pitchFamily="34" charset="0"/>
              <a:cs typeface="B Nazanin" pitchFamily="2" charset="-78"/>
            </a:endParaRPr>
          </a:p>
          <a:p>
            <a:pPr lvl="1" algn="justLow" rtl="1">
              <a:lnSpc>
                <a:spcPct val="120000"/>
              </a:lnSpc>
              <a:buFontTx/>
              <a:buNone/>
              <a:tabLst>
                <a:tab pos="228600" algn="l"/>
              </a:tabLst>
            </a:pPr>
            <a:endParaRPr lang="en-US" sz="4800" b="1" dirty="0" smtClean="0">
              <a:solidFill>
                <a:srgbClr val="47008E"/>
              </a:solidFill>
              <a:latin typeface="Verdana" pitchFamily="34" charset="0"/>
              <a:cs typeface="B Nazanin" pitchFamily="2" charset="-78"/>
            </a:endParaRPr>
          </a:p>
        </p:txBody>
      </p:sp>
    </p:spTree>
  </p:cSld>
  <p:clrMapOvr>
    <a:masterClrMapping/>
  </p:clrMapOvr>
  <p:transition spd="slow">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528638"/>
            <a:ext cx="9753600" cy="1143000"/>
          </a:xfrm>
        </p:spPr>
        <p:txBody>
          <a:bodyPr/>
          <a:lstStyle/>
          <a:p>
            <a:pPr>
              <a:defRPr/>
            </a:pPr>
            <a:r>
              <a:rPr lang="ar-SA" sz="4000" dirty="0" smtClean="0">
                <a:solidFill>
                  <a:srgbClr val="FF7C80"/>
                </a:solidFill>
                <a:effectLst>
                  <a:outerShdw blurRad="38100" dist="38100" dir="2700000" algn="tl">
                    <a:srgbClr val="000000"/>
                  </a:outerShdw>
                </a:effectLst>
                <a:latin typeface="Verdana" pitchFamily="34" charset="0"/>
                <a:cs typeface="B Jadid" pitchFamily="2" charset="-78"/>
              </a:rPr>
              <a:t>اقدامات مدیریتی مهم برای بهبود بهره‌وری</a:t>
            </a:r>
            <a: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t/>
            </a:r>
            <a:br>
              <a:rPr lang="fa-IR" sz="4000" dirty="0" smtClean="0">
                <a:solidFill>
                  <a:srgbClr val="FF7C80"/>
                </a:solidFill>
                <a:effectLst>
                  <a:outerShdw blurRad="38100" dist="38100" dir="2700000" algn="tl">
                    <a:srgbClr val="000000"/>
                  </a:outerShdw>
                </a:effectLst>
                <a:latin typeface="Verdana" pitchFamily="34" charset="0"/>
                <a:cs typeface="B Jadid" pitchFamily="2" charset="-78"/>
              </a:rPr>
            </a:br>
            <a:endParaRPr lang="fa-IR" dirty="0"/>
          </a:p>
        </p:txBody>
      </p:sp>
      <p:sp>
        <p:nvSpPr>
          <p:cNvPr id="61443" name="Content Placeholder 2"/>
          <p:cNvSpPr>
            <a:spLocks noGrp="1"/>
          </p:cNvSpPr>
          <p:nvPr>
            <p:ph idx="1"/>
          </p:nvPr>
        </p:nvSpPr>
        <p:spPr bwMode="auto">
          <a:xfrm>
            <a:off x="756444" y="1976437"/>
            <a:ext cx="9296400" cy="6400800"/>
          </a:xfrm>
          <a:noFill/>
          <a:ln>
            <a:miter lim="800000"/>
            <a:headEnd/>
            <a:tailEnd/>
          </a:ln>
        </p:spPr>
        <p:txBody>
          <a:bodyPr vert="horz" wrap="square" lIns="91440" tIns="45720" rIns="91440" bIns="45720" numCol="1" anchor="t" anchorCtr="0" compatLnSpc="1">
            <a:prstTxWarp prst="textNoShape">
              <a:avLst/>
            </a:prstTxWarp>
          </a:bodyPr>
          <a:lstStyle/>
          <a:p>
            <a:pPr lvl="1" algn="justLow" rtl="1">
              <a:lnSpc>
                <a:spcPct val="120000"/>
              </a:lnSpc>
              <a:buFontTx/>
              <a:buNone/>
              <a:tabLst>
                <a:tab pos="228600" algn="l"/>
              </a:tabLst>
            </a:pPr>
            <a:endParaRPr lang="fa-IR" sz="40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r>
              <a:rPr lang="fa-IR" sz="4000" b="1" dirty="0" smtClean="0">
                <a:solidFill>
                  <a:srgbClr val="47008E"/>
                </a:solidFill>
                <a:latin typeface="Verdana" pitchFamily="34" charset="0"/>
                <a:cs typeface="B Nazanin" pitchFamily="2" charset="-78"/>
              </a:rPr>
              <a:t>5ـ </a:t>
            </a:r>
            <a:r>
              <a:rPr lang="ar-SA" sz="4000" b="1" dirty="0" smtClean="0">
                <a:solidFill>
                  <a:srgbClr val="47008E"/>
                </a:solidFill>
                <a:latin typeface="Verdana" pitchFamily="34" charset="0"/>
                <a:cs typeface="B Nazanin" pitchFamily="2" charset="-78"/>
              </a:rPr>
              <a:t>هماهنگی وایجاد ارتباطات مناسب در جـهت تحقـق</a:t>
            </a:r>
            <a:r>
              <a:rPr lang="fa-IR" sz="4000" b="1" dirty="0" smtClean="0">
                <a:solidFill>
                  <a:srgbClr val="47008E"/>
                </a:solidFill>
                <a:latin typeface="Verdana" pitchFamily="34" charset="0"/>
                <a:cs typeface="B Nazanin" pitchFamily="2" charset="-78"/>
              </a:rPr>
              <a:t>  </a:t>
            </a:r>
            <a:r>
              <a:rPr lang="ar-SA" sz="4000" b="1" dirty="0" smtClean="0">
                <a:solidFill>
                  <a:srgbClr val="47008E"/>
                </a:solidFill>
                <a:latin typeface="Verdana" pitchFamily="34" charset="0"/>
                <a:cs typeface="B Nazanin" pitchFamily="2" charset="-78"/>
              </a:rPr>
              <a:t>اهداف سازمان</a:t>
            </a:r>
            <a:endParaRPr lang="fa-IR" sz="4000" b="1" dirty="0" smtClean="0">
              <a:solidFill>
                <a:srgbClr val="47008E"/>
              </a:solidFill>
              <a:latin typeface="Verdana" pitchFamily="34" charset="0"/>
              <a:cs typeface="B Nazanin" pitchFamily="2" charset="-78"/>
            </a:endParaRPr>
          </a:p>
          <a:p>
            <a:pPr lvl="1" algn="justLow" rtl="1">
              <a:lnSpc>
                <a:spcPct val="120000"/>
              </a:lnSpc>
              <a:buFontTx/>
              <a:buNone/>
              <a:tabLst>
                <a:tab pos="228600" algn="l"/>
              </a:tabLst>
            </a:pPr>
            <a:endParaRPr lang="fa-IR" sz="4000" b="1" dirty="0" smtClean="0">
              <a:solidFill>
                <a:srgbClr val="47008E"/>
              </a:solidFill>
              <a:latin typeface="Verdana" pitchFamily="34" charset="0"/>
              <a:cs typeface="B Nazanin" pitchFamily="2" charset="-78"/>
            </a:endParaRPr>
          </a:p>
          <a:p>
            <a:pPr lvl="1" algn="justLow" rtl="1">
              <a:lnSpc>
                <a:spcPct val="120000"/>
              </a:lnSpc>
              <a:buNone/>
              <a:tabLst>
                <a:tab pos="228600" algn="l"/>
              </a:tabLst>
            </a:pPr>
            <a:r>
              <a:rPr lang="fa-IR" sz="4000" dirty="0" smtClean="0">
                <a:solidFill>
                  <a:srgbClr val="47008E"/>
                </a:solidFill>
                <a:latin typeface="Verdana" pitchFamily="34" charset="0"/>
                <a:cs typeface="B Koodak" pitchFamily="2" charset="-78"/>
              </a:rPr>
              <a:t>6ـ</a:t>
            </a:r>
            <a:r>
              <a:rPr lang="ar-SA" sz="4000" dirty="0">
                <a:solidFill>
                  <a:srgbClr val="47008E"/>
                </a:solidFill>
                <a:latin typeface="Verdana" pitchFamily="34" charset="0"/>
                <a:cs typeface="B Koodak" pitchFamily="2" charset="-78"/>
              </a:rPr>
              <a:t>ایجاد فضا و جو سازمانی مناسب برای رشد و توسعه حرکت بهره‌وری</a:t>
            </a:r>
          </a:p>
          <a:p>
            <a:pPr lvl="1" algn="justLow" rtl="1">
              <a:lnSpc>
                <a:spcPct val="120000"/>
              </a:lnSpc>
              <a:buNone/>
              <a:tabLst>
                <a:tab pos="228600" algn="l"/>
              </a:tabLst>
            </a:pPr>
            <a:endParaRPr lang="fa-IR" sz="4000" b="1" dirty="0" smtClean="0">
              <a:solidFill>
                <a:srgbClr val="47008E"/>
              </a:solidFill>
              <a:latin typeface="Verdana" pitchFamily="34" charset="0"/>
              <a:cs typeface="B Nazanin" pitchFamily="2" charset="-78"/>
            </a:endParaRPr>
          </a:p>
        </p:txBody>
      </p:sp>
    </p:spTree>
  </p:cSld>
  <p:clrMapOvr>
    <a:masterClrMapping/>
  </p:clrMapOvr>
  <p:transition spd="slow">
    <p:plu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بهره‌وری بالا )</a:t>
            </a:r>
            <a:r>
              <a:rPr lang="fa-IR" dirty="0" smtClean="0"/>
              <a:t/>
            </a:r>
            <a:br>
              <a:rPr lang="fa-IR" dirty="0" smtClean="0"/>
            </a:br>
            <a:endParaRPr lang="fa-IR" dirty="0"/>
          </a:p>
        </p:txBody>
      </p:sp>
      <p:sp>
        <p:nvSpPr>
          <p:cNvPr id="51203" name="Content Placeholder 2"/>
          <p:cNvSpPr>
            <a:spLocks noGrp="1"/>
          </p:cNvSpPr>
          <p:nvPr>
            <p:ph idx="1"/>
          </p:nvPr>
        </p:nvSpPr>
        <p:spPr bwMode="auto">
          <a:xfrm>
            <a:off x="985838" y="2128838"/>
            <a:ext cx="8991600" cy="56388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دارای نگرش مثبت </a:t>
            </a:r>
          </a:p>
          <a:p>
            <a:pPr algn="justLow" rtl="1">
              <a:lnSpc>
                <a:spcPct val="110000"/>
              </a:lnSpc>
              <a:buNone/>
            </a:pP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خلاق </a:t>
            </a:r>
            <a:r>
              <a:rPr lang="fa-IR" sz="4400" b="1" dirty="0" err="1" smtClean="0">
                <a:solidFill>
                  <a:srgbClr val="47008E"/>
                </a:solidFill>
                <a:latin typeface="Verdana" pitchFamily="34" charset="0"/>
                <a:cs typeface="B Nazanin" pitchFamily="2" charset="-78"/>
              </a:rPr>
              <a:t>ونوآور</a:t>
            </a:r>
            <a:r>
              <a:rPr lang="fa-IR" sz="4400" b="1" dirty="0" smtClean="0">
                <a:solidFill>
                  <a:srgbClr val="47008E"/>
                </a:solidFill>
                <a:latin typeface="Verdana" pitchFamily="34" charset="0"/>
                <a:cs typeface="B Nazanin" pitchFamily="2" charset="-78"/>
              </a:rPr>
              <a:t> </a:t>
            </a:r>
            <a:r>
              <a:rPr lang="fa-IR" b="1" dirty="0" smtClean="0">
                <a:solidFill>
                  <a:srgbClr val="47008E"/>
                </a:solidFill>
                <a:latin typeface="Verdana" pitchFamily="34" charset="0"/>
                <a:cs typeface="B Nazanin" pitchFamily="2" charset="-78"/>
              </a:rPr>
              <a:t>( </a:t>
            </a:r>
            <a:r>
              <a:rPr lang="fa-IR" sz="4400" b="1" dirty="0" smtClean="0">
                <a:solidFill>
                  <a:srgbClr val="47008E"/>
                </a:solidFill>
                <a:latin typeface="Verdana" pitchFamily="34" charset="0"/>
                <a:cs typeface="B Nazanin" pitchFamily="2" charset="-78"/>
              </a:rPr>
              <a:t>پیشنهادات و ایده های خوبی ارائه می کند</a:t>
            </a:r>
            <a:r>
              <a:rPr lang="fa-IR" b="1" dirty="0" smtClean="0">
                <a:solidFill>
                  <a:srgbClr val="47008E"/>
                </a:solidFill>
                <a:latin typeface="Verdana" pitchFamily="34" charset="0"/>
                <a:cs typeface="B Nazanin" pitchFamily="2" charset="-78"/>
              </a:rPr>
              <a:t>)</a:t>
            </a: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توسعه طلب / توسعه </a:t>
            </a:r>
            <a:r>
              <a:rPr lang="fa-IR" sz="4400" b="1" dirty="0" err="1" smtClean="0">
                <a:solidFill>
                  <a:srgbClr val="47008E"/>
                </a:solidFill>
                <a:latin typeface="Verdana" pitchFamily="34" charset="0"/>
                <a:cs typeface="B Nazanin" pitchFamily="2" charset="-78"/>
              </a:rPr>
              <a:t>یاب</a:t>
            </a: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endParaRPr lang="fa-IR" sz="44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4400" b="1" dirty="0" smtClean="0">
                <a:solidFill>
                  <a:srgbClr val="47008E"/>
                </a:solidFill>
                <a:latin typeface="Verdana" pitchFamily="34" charset="0"/>
                <a:cs typeface="B Nazanin" pitchFamily="2" charset="-78"/>
              </a:rPr>
              <a:t>دارای اعتماد </a:t>
            </a:r>
            <a:r>
              <a:rPr lang="fa-IR" sz="4400" b="1" dirty="0" err="1" smtClean="0">
                <a:solidFill>
                  <a:srgbClr val="47008E"/>
                </a:solidFill>
                <a:latin typeface="Verdana" pitchFamily="34" charset="0"/>
                <a:cs typeface="B Nazanin" pitchFamily="2" charset="-78"/>
              </a:rPr>
              <a:t>بنفس</a:t>
            </a:r>
            <a:r>
              <a:rPr lang="fa-IR" sz="4400" b="1" dirty="0" smtClean="0">
                <a:solidFill>
                  <a:srgbClr val="47008E"/>
                </a:solidFill>
                <a:latin typeface="Verdana" pitchFamily="34" charset="0"/>
                <a:cs typeface="B Nazanin" pitchFamily="2" charset="-78"/>
              </a:rPr>
              <a:t> و شهامت در سطح بالا</a:t>
            </a:r>
          </a:p>
          <a:p>
            <a:pPr algn="justLow" rtl="1"/>
            <a:endParaRPr lang="fa-IR" sz="4400" b="1" dirty="0" smtClean="0">
              <a:solidFill>
                <a:srgbClr val="47008E"/>
              </a:solidFill>
              <a:latin typeface="Verdana" pitchFamily="34" charset="0"/>
              <a:cs typeface="B Nazanin" pitchFamily="2" charset="-78"/>
            </a:endParaRPr>
          </a:p>
          <a:p>
            <a:pPr algn="justLow" rtl="1"/>
            <a:endParaRPr lang="fa-IR" sz="4400" b="1" dirty="0" smtClean="0">
              <a:solidFill>
                <a:srgbClr val="47008E"/>
              </a:solidFill>
              <a:latin typeface="Verdana" pitchFamily="34" charset="0"/>
              <a:cs typeface="B Nazanin" pitchFamily="2" charset="-78"/>
            </a:endParaRPr>
          </a:p>
          <a:p>
            <a:pPr algn="justLow" rtl="1"/>
            <a:endParaRPr lang="en-US" sz="6000" b="1" dirty="0" smtClean="0">
              <a:solidFill>
                <a:srgbClr val="47008E"/>
              </a:solidFill>
              <a:latin typeface="Verdana" pitchFamily="34" charset="0"/>
              <a:cs typeface="B Nazanin" pitchFamily="2" charset="-78"/>
            </a:endParaRPr>
          </a:p>
          <a:p>
            <a:pPr algn="r" rtl="1"/>
            <a:endParaRPr lang="fa-IR" b="1" dirty="0" smtClean="0">
              <a:solidFill>
                <a:srgbClr val="47008E"/>
              </a:solidFill>
              <a:cs typeface="B Nazanin" pitchFamily="2" charset="-78"/>
            </a:endParaRPr>
          </a:p>
        </p:txBody>
      </p:sp>
    </p:spTree>
  </p:cSld>
  <p:clrMapOvr>
    <a:masterClrMapping/>
  </p:clrMapOvr>
  <p:transition spd="slow">
    <p:circl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بهره‌وری بالا )</a:t>
            </a:r>
            <a:r>
              <a:rPr lang="fa-IR" dirty="0" smtClean="0"/>
              <a:t/>
            </a:r>
            <a:br>
              <a:rPr lang="fa-IR" dirty="0" smtClean="0"/>
            </a:br>
            <a:endParaRPr lang="fa-IR" dirty="0"/>
          </a:p>
        </p:txBody>
      </p:sp>
      <p:sp>
        <p:nvSpPr>
          <p:cNvPr id="52227" name="Content Placeholder 2"/>
          <p:cNvSpPr>
            <a:spLocks noGrp="1"/>
          </p:cNvSpPr>
          <p:nvPr>
            <p:ph idx="1"/>
          </p:nvPr>
        </p:nvSpPr>
        <p:spPr bwMode="auto">
          <a:xfrm>
            <a:off x="985838" y="2128838"/>
            <a:ext cx="8991600" cy="57150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علاقمند وافر به آموزش و یادگیری و کسب تجربه</a:t>
            </a:r>
          </a:p>
          <a:p>
            <a:pPr algn="justLow" rtl="1">
              <a:lnSpc>
                <a:spcPct val="110000"/>
              </a:lnSpc>
              <a:buNone/>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سلامت روانی</a:t>
            </a:r>
          </a:p>
          <a:p>
            <a:pPr algn="justLow" rtl="1">
              <a:lnSpc>
                <a:spcPct val="110000"/>
              </a:lnSpc>
              <a:buNone/>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کنجکاو و جستجوگر</a:t>
            </a:r>
          </a:p>
          <a:p>
            <a:pPr algn="justLow" rtl="1">
              <a:lnSpc>
                <a:spcPct val="110000"/>
              </a:lnSpc>
              <a:buFont typeface="Verdana" pitchFamily="34" charset="0"/>
              <a:buChar char="●"/>
            </a:pPr>
            <a:endParaRPr lang="fa-IR" sz="3600" b="1" dirty="0" smtClean="0">
              <a:solidFill>
                <a:srgbClr val="47008E"/>
              </a:solidFill>
              <a:latin typeface="Verdana" pitchFamily="34" charset="0"/>
              <a:cs typeface="B Nazanin" pitchFamily="2" charset="-78"/>
            </a:endParaRPr>
          </a:p>
          <a:p>
            <a:pPr algn="justLow" rtl="1">
              <a:lnSpc>
                <a:spcPct val="110000"/>
              </a:lnSpc>
              <a:buFont typeface="Verdana" pitchFamily="34" charset="0"/>
              <a:buChar char="●"/>
            </a:pPr>
            <a:r>
              <a:rPr lang="fa-IR" sz="3600" b="1" dirty="0" smtClean="0">
                <a:solidFill>
                  <a:srgbClr val="47008E"/>
                </a:solidFill>
                <a:latin typeface="Verdana" pitchFamily="34" charset="0"/>
                <a:cs typeface="B Nazanin" pitchFamily="2" charset="-78"/>
              </a:rPr>
              <a:t>دقت و حساسیت نسبت به محیط و تغییرات آن</a:t>
            </a:r>
          </a:p>
        </p:txBody>
      </p:sp>
    </p:spTree>
  </p:cSld>
  <p:clrMapOvr>
    <a:masterClrMapping/>
  </p:clrMapOvr>
  <p:transition spd="slow">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sz="4400" dirty="0" smtClean="0"/>
              <a:t>مشخصات انسان بهره ور( با سطح بهره‌وری بالا )</a:t>
            </a:r>
            <a:r>
              <a:rPr lang="fa-IR" dirty="0" smtClean="0"/>
              <a:t/>
            </a:r>
            <a:br>
              <a:rPr lang="fa-IR" dirty="0" smtClean="0"/>
            </a:br>
            <a:endParaRPr lang="fa-IR" dirty="0"/>
          </a:p>
        </p:txBody>
      </p:sp>
      <p:sp>
        <p:nvSpPr>
          <p:cNvPr id="53251" name="Content Placeholder 2"/>
          <p:cNvSpPr>
            <a:spLocks noGrp="1"/>
          </p:cNvSpPr>
          <p:nvPr>
            <p:ph idx="1"/>
          </p:nvPr>
        </p:nvSpPr>
        <p:spPr bwMode="auto">
          <a:xfrm>
            <a:off x="985838" y="2128838"/>
            <a:ext cx="8991600" cy="6172200"/>
          </a:xfrm>
          <a:noFill/>
          <a:ln>
            <a:miter lim="800000"/>
            <a:headEnd/>
            <a:tailEnd/>
          </a:ln>
        </p:spPr>
        <p:txBody>
          <a:bodyPr vert="horz" wrap="square" lIns="91440" tIns="45720" rIns="91440" bIns="45720" numCol="1" anchor="t" anchorCtr="0" compatLnSpc="1">
            <a:prstTxWarp prst="textNoShape">
              <a:avLst/>
            </a:prstTxWarp>
          </a:bodyPr>
          <a:lstStyle/>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دلگرمی و امید به آینده</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پیش قدم در قبول مسئولیت و رویارویی با مسائل</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قدرت جلب حس اعتماد و اطمینان دیگران</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عادت به تفکر قبل از عمل</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استفاده مؤثر از زمان</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انگیزش و نگرش درست نسبت به كار </a:t>
            </a:r>
          </a:p>
          <a:p>
            <a:pPr algn="justLow" rtl="1">
              <a:lnSpc>
                <a:spcPct val="110000"/>
              </a:lnSpc>
              <a:buFont typeface="Verdana" pitchFamily="34" charset="0"/>
              <a:buChar char="●"/>
            </a:pPr>
            <a:r>
              <a:rPr lang="fa-IR" sz="3600" dirty="0" smtClean="0">
                <a:solidFill>
                  <a:srgbClr val="47008E"/>
                </a:solidFill>
                <a:latin typeface="Verdana" pitchFamily="34" charset="0"/>
                <a:cs typeface="B Koodak" pitchFamily="2" charset="-78"/>
              </a:rPr>
              <a:t>دارا بودن روابط خوب با دیگران</a:t>
            </a:r>
          </a:p>
          <a:p>
            <a:pPr algn="justLow" rtl="1">
              <a:buFontTx/>
              <a:buNone/>
            </a:pPr>
            <a:endParaRPr lang="fa-IR" sz="4400" dirty="0" smtClean="0">
              <a:solidFill>
                <a:srgbClr val="47008E"/>
              </a:solidFill>
              <a:latin typeface="Verdana" pitchFamily="34" charset="0"/>
              <a:cs typeface="B Koodak" pitchFamily="2" charset="-78"/>
            </a:endParaRPr>
          </a:p>
          <a:p>
            <a:pPr algn="justLow" rtl="1"/>
            <a:endParaRPr lang="fa-IR" sz="4400" dirty="0" smtClean="0">
              <a:solidFill>
                <a:srgbClr val="47008E"/>
              </a:solidFill>
              <a:latin typeface="Verdana" pitchFamily="34" charset="0"/>
              <a:cs typeface="B Koodak" pitchFamily="2" charset="-78"/>
            </a:endParaRPr>
          </a:p>
          <a:p>
            <a:pPr algn="justLow" rtl="1"/>
            <a:endParaRPr lang="en-US" sz="6000" dirty="0" smtClean="0">
              <a:solidFill>
                <a:srgbClr val="47008E"/>
              </a:solidFill>
              <a:latin typeface="Verdana" pitchFamily="34" charset="0"/>
              <a:cs typeface="B Koodak" pitchFamily="2" charset="-78"/>
            </a:endParaRPr>
          </a:p>
          <a:p>
            <a:pPr algn="r" rtl="1"/>
            <a:endParaRPr lang="fa-IR" dirty="0" smtClean="0">
              <a:solidFill>
                <a:srgbClr val="47008E"/>
              </a:solidFill>
              <a:cs typeface="B Koodak" pitchFamily="2" charset="-78"/>
            </a:endParaRPr>
          </a:p>
        </p:txBody>
      </p:sp>
    </p:spTree>
  </p:cSld>
  <p:clrMapOvr>
    <a:masterClrMapping/>
  </p:clrMapOvr>
  <p:transition spd="slow">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447800"/>
          </a:xfrm>
        </p:spPr>
        <p:txBody>
          <a:bodyPr/>
          <a:lstStyle/>
          <a:p>
            <a:pPr>
              <a:defRPr/>
            </a:pPr>
            <a:r>
              <a:rPr lang="fa-IR" dirty="0" smtClean="0"/>
              <a:t>نتیجه گیری</a:t>
            </a:r>
            <a:endParaRPr lang="fa-IR" dirty="0"/>
          </a:p>
        </p:txBody>
      </p:sp>
      <p:sp>
        <p:nvSpPr>
          <p:cNvPr id="3" name="Content Placeholder 2"/>
          <p:cNvSpPr>
            <a:spLocks noGrp="1"/>
          </p:cNvSpPr>
          <p:nvPr>
            <p:ph idx="1"/>
          </p:nvPr>
        </p:nvSpPr>
        <p:spPr>
          <a:xfrm>
            <a:off x="1061244" y="3500437"/>
            <a:ext cx="8991600" cy="2895600"/>
          </a:xfrm>
        </p:spPr>
        <p:txBody>
          <a:bodyPr/>
          <a:lstStyle/>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endParaRPr lang="fa-IR" sz="4000" b="1" kern="1200" dirty="0" smtClean="0">
              <a:solidFill>
                <a:srgbClr val="47008E"/>
              </a:solidFill>
              <a:latin typeface="Times New Roman" pitchFamily="18" charset="0"/>
              <a:cs typeface="B Titr" pitchFamily="2" charset="-78"/>
            </a:endParaRPr>
          </a:p>
          <a:p>
            <a:pPr marL="0" indent="0" algn="ctr" defTabSz="914400" rtl="1">
              <a:spcBef>
                <a:spcPct val="50000"/>
              </a:spcBef>
              <a:buFontTx/>
              <a:buNone/>
              <a:defRPr/>
            </a:pPr>
            <a:r>
              <a:rPr lang="fa-IR" sz="3600" b="1" kern="1200" dirty="0" smtClean="0">
                <a:solidFill>
                  <a:srgbClr val="47008E"/>
                </a:solidFill>
                <a:latin typeface="Times New Roman" pitchFamily="18" charset="0"/>
                <a:cs typeface="B Titr" pitchFamily="2" charset="-78"/>
              </a:rPr>
              <a:t>بهبود بهره وري كاري براي متخصصان نيست بلكه بايد بخشي از همه كارهاي سازمان و به نوعي فرهنگ سازماني باشد . </a:t>
            </a:r>
            <a:endParaRPr lang="en-US" sz="3600" b="1" kern="1200" dirty="0" smtClean="0">
              <a:solidFill>
                <a:srgbClr val="47008E"/>
              </a:solidFill>
              <a:latin typeface="Times New Roman" pitchFamily="18" charset="0"/>
              <a:cs typeface="B Titr" pitchFamily="2" charset="-78"/>
            </a:endParaRPr>
          </a:p>
          <a:p>
            <a:pPr>
              <a:defRPr/>
            </a:pPr>
            <a:endParaRPr lang="fa-IR" b="1" dirty="0">
              <a:cs typeface="B Titr" pitchFamily="2" charset="-78"/>
            </a:endParaRPr>
          </a:p>
        </p:txBody>
      </p:sp>
      <p:sp>
        <p:nvSpPr>
          <p:cNvPr id="5" name="TextBox 4"/>
          <p:cNvSpPr txBox="1"/>
          <p:nvPr/>
        </p:nvSpPr>
        <p:spPr>
          <a:xfrm>
            <a:off x="985044" y="2281237"/>
            <a:ext cx="9144000" cy="3754874"/>
          </a:xfrm>
          <a:prstGeom prst="rect">
            <a:avLst/>
          </a:prstGeom>
          <a:noFill/>
        </p:spPr>
        <p:txBody>
          <a:bodyPr wrap="square" rtlCol="1">
            <a:spAutoFit/>
          </a:bodyPr>
          <a:lstStyle/>
          <a:p>
            <a:r>
              <a:rPr lang="ar-SA" sz="3400" dirty="0" smtClean="0">
                <a:solidFill>
                  <a:schemeClr val="accent4">
                    <a:lumMod val="10000"/>
                  </a:schemeClr>
                </a:solidFill>
              </a:rPr>
              <a:t>کارآیی به معنای استفاده بهینه از امکانات سازمان برای دستیابی به اهداف، و اثربخشی به معنای انتخاب درست اهداف است.</a:t>
            </a:r>
            <a:br>
              <a:rPr lang="ar-SA" sz="3400" dirty="0" smtClean="0">
                <a:solidFill>
                  <a:schemeClr val="accent4">
                    <a:lumMod val="10000"/>
                  </a:schemeClr>
                </a:solidFill>
              </a:rPr>
            </a:br>
            <a:r>
              <a:rPr lang="ar-SA" sz="3400" dirty="0" smtClean="0">
                <a:solidFill>
                  <a:schemeClr val="bg2">
                    <a:lumMod val="75000"/>
                  </a:schemeClr>
                </a:solidFill>
              </a:rPr>
              <a:t>هرجا که بحث هدف و دستیابی به هدف مطرح است با بحث اثربخشی سروکار داریم مدیری اثربخش است که بتواند هدف سازمان را تامین کند اما بحث کارایی بحث چگونگی رسیدن به هدف است نحوه انجام کار و کیفیت مطرح است</a:t>
            </a:r>
            <a:r>
              <a:rPr lang="ar-SA" sz="3400" dirty="0" smtClean="0">
                <a:solidFill>
                  <a:schemeClr val="accent4">
                    <a:lumMod val="10000"/>
                  </a:schemeClr>
                </a:solidFill>
              </a:rPr>
              <a:t>.</a:t>
            </a:r>
            <a:endParaRPr lang="fa-IR" sz="3400" dirty="0">
              <a:solidFill>
                <a:schemeClr val="accent4">
                  <a:lumMod val="10000"/>
                </a:schemeClr>
              </a:solidFill>
            </a:endParaRPr>
          </a:p>
        </p:txBody>
      </p:sp>
    </p:spTree>
  </p:cSld>
  <p:clrMapOvr>
    <a:masterClrMapping/>
  </p:clrMapOvr>
  <p:transition spd="slow">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نتیجه گیری</a:t>
            </a:r>
            <a:endParaRPr lang="fa-IR" dirty="0"/>
          </a:p>
        </p:txBody>
      </p:sp>
      <p:sp>
        <p:nvSpPr>
          <p:cNvPr id="3" name="Content Placeholder 2"/>
          <p:cNvSpPr>
            <a:spLocks noGrp="1"/>
          </p:cNvSpPr>
          <p:nvPr>
            <p:ph idx="1"/>
          </p:nvPr>
        </p:nvSpPr>
        <p:spPr/>
        <p:txBody>
          <a:bodyPr/>
          <a:lstStyle/>
          <a:p>
            <a:pPr algn="ctr">
              <a:buNone/>
            </a:pPr>
            <a:r>
              <a:rPr lang="fa-IR" sz="3600" dirty="0" smtClean="0">
                <a:solidFill>
                  <a:srgbClr val="FF3300"/>
                </a:solidFill>
                <a:cs typeface="B Titr" pitchFamily="2" charset="-78"/>
              </a:rPr>
              <a:t>منابع </a:t>
            </a:r>
            <a:r>
              <a:rPr lang="fa-IR" sz="3600" dirty="0" err="1" smtClean="0">
                <a:solidFill>
                  <a:srgbClr val="FF3300"/>
                </a:solidFill>
                <a:cs typeface="B Titr" pitchFamily="2" charset="-78"/>
              </a:rPr>
              <a:t>انساني</a:t>
            </a:r>
            <a:r>
              <a:rPr lang="fa-IR" sz="3600" dirty="0" smtClean="0">
                <a:solidFill>
                  <a:srgbClr val="FF3300"/>
                </a:solidFill>
                <a:cs typeface="B Titr" pitchFamily="2" charset="-78"/>
              </a:rPr>
              <a:t> به عنوان عنصر </a:t>
            </a:r>
            <a:r>
              <a:rPr lang="fa-IR" sz="3600" dirty="0" err="1" smtClean="0">
                <a:solidFill>
                  <a:srgbClr val="FF3300"/>
                </a:solidFill>
                <a:cs typeface="B Titr" pitchFamily="2" charset="-78"/>
              </a:rPr>
              <a:t>رقابتي</a:t>
            </a:r>
            <a:r>
              <a:rPr lang="fa-IR" sz="3600" dirty="0" smtClean="0">
                <a:solidFill>
                  <a:srgbClr val="FF3300"/>
                </a:solidFill>
                <a:cs typeface="B Titr" pitchFamily="2" charset="-78"/>
              </a:rPr>
              <a:t> و </a:t>
            </a:r>
            <a:r>
              <a:rPr lang="fa-IR" sz="3600" dirty="0" err="1" smtClean="0">
                <a:solidFill>
                  <a:srgbClr val="FF3300"/>
                </a:solidFill>
                <a:cs typeface="B Titr" pitchFamily="2" charset="-78"/>
              </a:rPr>
              <a:t>راهبردي</a:t>
            </a:r>
            <a:endParaRPr lang="fa-IR" sz="3600" dirty="0" smtClean="0">
              <a:solidFill>
                <a:srgbClr val="FF3300"/>
              </a:solidFill>
              <a:cs typeface="B Titr" pitchFamily="2" charset="-78"/>
            </a:endParaRPr>
          </a:p>
          <a:p>
            <a:pPr algn="r">
              <a:buNone/>
            </a:pPr>
            <a:r>
              <a:rPr lang="en-US" sz="3600" b="1" dirty="0" smtClean="0">
                <a:solidFill>
                  <a:srgbClr val="FF0000"/>
                </a:solidFill>
                <a:cs typeface="B Titr" pitchFamily="2" charset="-78"/>
              </a:rPr>
              <a:t>.</a:t>
            </a:r>
            <a:r>
              <a:rPr lang="fa-IR" sz="3600" b="1" dirty="0" smtClean="0">
                <a:solidFill>
                  <a:srgbClr val="FF0000"/>
                </a:solidFill>
                <a:cs typeface="B Titr" pitchFamily="2" charset="-78"/>
              </a:rPr>
              <a:t>سازمان </a:t>
            </a:r>
            <a:r>
              <a:rPr lang="fa-IR" sz="3600" b="1" dirty="0" err="1" smtClean="0">
                <a:solidFill>
                  <a:srgbClr val="FF0000"/>
                </a:solidFill>
                <a:cs typeface="B Titr" pitchFamily="2" charset="-78"/>
              </a:rPr>
              <a:t>هاند</a:t>
            </a:r>
            <a:endParaRPr lang="fa-IR" sz="3600" b="1" dirty="0" smtClean="0">
              <a:solidFill>
                <a:srgbClr val="FF0000"/>
              </a:solidFill>
              <a:cs typeface="B Titr" pitchFamily="2" charset="-78"/>
            </a:endParaRPr>
          </a:p>
          <a:p>
            <a:pPr algn="r">
              <a:buNone/>
            </a:pPr>
            <a:endParaRPr lang="en-US" sz="3600" b="1" dirty="0" smtClean="0">
              <a:solidFill>
                <a:schemeClr val="accent2">
                  <a:lumMod val="75000"/>
                </a:schemeClr>
              </a:solidFill>
              <a:cs typeface="B Titr" pitchFamily="2" charset="-78"/>
            </a:endParaRPr>
          </a:p>
          <a:p>
            <a:pPr algn="r">
              <a:buNone/>
            </a:pPr>
            <a:r>
              <a:rPr lang="fa-IR" sz="3600" b="1" dirty="0" smtClean="0">
                <a:solidFill>
                  <a:schemeClr val="accent2">
                    <a:lumMod val="75000"/>
                  </a:schemeClr>
                </a:solidFill>
                <a:cs typeface="B Titr" pitchFamily="2" charset="-78"/>
              </a:rPr>
              <a:t>یک </a:t>
            </a:r>
            <a:r>
              <a:rPr lang="ar-SA" sz="3600" b="1" dirty="0" smtClean="0">
                <a:solidFill>
                  <a:schemeClr val="accent2">
                    <a:lumMod val="75000"/>
                  </a:schemeClr>
                </a:solidFill>
                <a:cs typeface="B Titr" pitchFamily="2" charset="-78"/>
              </a:rPr>
              <a:t>مدیر می تواند با اجرای طرح</a:t>
            </a:r>
            <a:r>
              <a:rPr lang="fa-IR" sz="3600" b="1" dirty="0" smtClean="0">
                <a:solidFill>
                  <a:schemeClr val="accent2">
                    <a:lumMod val="75000"/>
                  </a:schemeClr>
                </a:solidFill>
                <a:cs typeface="B Titr" pitchFamily="2" charset="-78"/>
              </a:rPr>
              <a:t> </a:t>
            </a:r>
            <a:r>
              <a:rPr lang="ar-SA" sz="3600" b="1" dirty="0" smtClean="0">
                <a:solidFill>
                  <a:schemeClr val="accent2">
                    <a:lumMod val="75000"/>
                  </a:schemeClr>
                </a:solidFill>
                <a:cs typeface="B Titr" pitchFamily="2" charset="-78"/>
              </a:rPr>
              <a:t>های لازم و ایجاد انگیزش</a:t>
            </a:r>
            <a:r>
              <a:rPr lang="fa-IR" sz="3600" b="1" dirty="0" smtClean="0">
                <a:solidFill>
                  <a:schemeClr val="accent2">
                    <a:lumMod val="75000"/>
                  </a:schemeClr>
                </a:solidFill>
                <a:cs typeface="B Titr" pitchFamily="2" charset="-78"/>
              </a:rPr>
              <a:t> </a:t>
            </a:r>
            <a:r>
              <a:rPr lang="ar-SA" sz="3600" b="1" dirty="0" smtClean="0">
                <a:solidFill>
                  <a:schemeClr val="accent2">
                    <a:lumMod val="75000"/>
                  </a:schemeClr>
                </a:solidFill>
                <a:cs typeface="B Titr" pitchFamily="2" charset="-78"/>
              </a:rPr>
              <a:t>های مناسب در کارکنان از طریق اعطای پاداشهای مادی، ایجاد فضایی دوستانه و رابطه مبتنی بر همکاری بین خود </a:t>
            </a:r>
            <a:r>
              <a:rPr lang="fa-IR" sz="3600" b="1" dirty="0" smtClean="0">
                <a:solidFill>
                  <a:schemeClr val="accent2">
                    <a:lumMod val="75000"/>
                  </a:schemeClr>
                </a:solidFill>
                <a:cs typeface="B Titr" pitchFamily="2" charset="-78"/>
              </a:rPr>
              <a:t>وکارکنان در بهبود بهره‌وری </a:t>
            </a:r>
            <a:r>
              <a:rPr lang="ar-SA" sz="3600" b="1" dirty="0" smtClean="0">
                <a:solidFill>
                  <a:schemeClr val="accent2">
                    <a:lumMod val="75000"/>
                  </a:schemeClr>
                </a:solidFill>
                <a:cs typeface="B Titr" pitchFamily="2" charset="-78"/>
              </a:rPr>
              <a:t>مؤثر باشد</a:t>
            </a:r>
            <a:r>
              <a:rPr lang="fa-IR" sz="3600" b="1" dirty="0" smtClean="0">
                <a:solidFill>
                  <a:schemeClr val="accent2">
                    <a:lumMod val="75000"/>
                  </a:schemeClr>
                </a:solidFill>
                <a:cs typeface="B Titr" pitchFamily="2" charset="-78"/>
              </a:rPr>
              <a:t>.</a:t>
            </a:r>
            <a:endParaRPr lang="fa-IR" sz="3600" b="1" dirty="0">
              <a:solidFill>
                <a:schemeClr val="accent2">
                  <a:lumMod val="75000"/>
                </a:schemeClr>
              </a:solidFill>
              <a:cs typeface="B Titr" pitchFamily="2" charset="-78"/>
            </a:endParaRPr>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28244" y="2517070"/>
            <a:ext cx="5943600" cy="5940088"/>
          </a:xfrm>
          <a:prstGeom prst="rect">
            <a:avLst/>
          </a:prstGeom>
          <a:noFill/>
        </p:spPr>
        <p:txBody>
          <a:bodyPr wrap="square" rtlCol="1">
            <a:spAutoFit/>
          </a:bodyPr>
          <a:lstStyle/>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مقدمه</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تاریخچه</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تعاریف</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نگرش ها</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رابطه بهره‌وری با کارایی </a:t>
            </a:r>
            <a:r>
              <a:rPr lang="fa-IR" sz="2500" b="0" smtClean="0">
                <a:solidFill>
                  <a:schemeClr val="accent6">
                    <a:lumMod val="50000"/>
                  </a:schemeClr>
                </a:solidFill>
              </a:rPr>
              <a:t>و اثربیز                                                                                                                                                                                                                                                                                                                                                                                                                                                                          خشی</a:t>
            </a:r>
            <a:endParaRPr lang="fa-IR" sz="2500" b="0" dirty="0" smtClean="0">
              <a:solidFill>
                <a:schemeClr val="accent6">
                  <a:lumMod val="50000"/>
                </a:schemeClr>
              </a:solidFill>
            </a:endParaRP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سطوح بهره‌وری</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بهره‌وری و نیروی انسانی</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عوامل موثر بر بهره‌وری</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مدیریت </a:t>
            </a:r>
            <a:r>
              <a:rPr lang="fa-IR" sz="2500" b="0" dirty="0">
                <a:solidFill>
                  <a:schemeClr val="accent6">
                    <a:lumMod val="50000"/>
                  </a:schemeClr>
                </a:solidFill>
              </a:rPr>
              <a:t>و</a:t>
            </a:r>
            <a:r>
              <a:rPr lang="fa-IR" sz="2500" b="0" dirty="0" smtClean="0">
                <a:solidFill>
                  <a:schemeClr val="accent6">
                    <a:lumMod val="50000"/>
                  </a:schemeClr>
                </a:solidFill>
              </a:rPr>
              <a:t> بهره‌وری</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اقدامات مدیریتی</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مشخصات انسان بهره‌ور</a:t>
            </a:r>
          </a:p>
          <a:p>
            <a:pPr marL="342900" indent="-342900" fontAlgn="auto">
              <a:spcBef>
                <a:spcPts val="600"/>
              </a:spcBef>
              <a:spcAft>
                <a:spcPts val="0"/>
              </a:spcAft>
              <a:buFont typeface="Wingdings" panose="05000000000000000000" pitchFamily="2" charset="2"/>
              <a:buChar char="v"/>
              <a:defRPr/>
            </a:pPr>
            <a:r>
              <a:rPr lang="fa-IR" sz="2500" b="0" dirty="0" smtClean="0">
                <a:solidFill>
                  <a:schemeClr val="accent6">
                    <a:lumMod val="50000"/>
                  </a:schemeClr>
                </a:solidFill>
              </a:rPr>
              <a:t>نتیجه گیری</a:t>
            </a:r>
          </a:p>
        </p:txBody>
      </p:sp>
      <p:sp>
        <p:nvSpPr>
          <p:cNvPr id="7" name="TextBox 6"/>
          <p:cNvSpPr txBox="1"/>
          <p:nvPr/>
        </p:nvSpPr>
        <p:spPr>
          <a:xfrm>
            <a:off x="1061244" y="452437"/>
            <a:ext cx="8229600" cy="923330"/>
          </a:xfrm>
          <a:prstGeom prst="rect">
            <a:avLst/>
          </a:prstGeom>
          <a:noFill/>
        </p:spPr>
        <p:txBody>
          <a:bodyPr wrap="square" rtlCol="1">
            <a:spAutoFit/>
          </a:bodyPr>
          <a:lstStyle/>
          <a:p>
            <a:pPr algn="ctr"/>
            <a:r>
              <a:rPr lang="fa-IR" sz="5400" dirty="0" smtClean="0">
                <a:solidFill>
                  <a:schemeClr val="tx2">
                    <a:lumMod val="75000"/>
                  </a:schemeClr>
                </a:solidFill>
                <a:effectLst>
                  <a:outerShdw blurRad="38100" dist="38100" dir="2700000" algn="tl">
                    <a:srgbClr val="000000"/>
                  </a:outerShdw>
                </a:effectLst>
                <a:latin typeface="Arial" charset="0"/>
                <a:cs typeface="B Nazanin" pitchFamily="2" charset="-78"/>
              </a:rPr>
              <a:t>فهرست و عناوین</a:t>
            </a:r>
            <a:endParaRPr lang="fa-IR" dirty="0"/>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aturation sat="300000"/>
                    </a14:imgEffect>
                  </a14:imgLayer>
                </a14:imgProps>
              </a:ext>
              <a:ext uri="{28A0092B-C50C-407E-A947-70E740481C1C}">
                <a14:useLocalDpi xmlns:a14="http://schemas.microsoft.com/office/drawing/2010/main" val="0"/>
              </a:ext>
            </a:extLst>
          </a:blip>
          <a:stretch>
            <a:fillRect/>
          </a:stretch>
        </p:blipFill>
        <p:spPr>
          <a:xfrm>
            <a:off x="1213644" y="3405187"/>
            <a:ext cx="3667125" cy="3524250"/>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447963219"/>
      </p:ext>
    </p:extLst>
  </p:cSld>
  <p:clrMapOvr>
    <a:masterClrMapping/>
  </p:clrMapOvr>
  <p:transition spd="slow">
    <p:comb/>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b="1" dirty="0" smtClean="0"/>
              <a:t>THE END</a:t>
            </a:r>
            <a:endParaRPr lang="fa-IR" sz="7200" b="1" dirty="0"/>
          </a:p>
        </p:txBody>
      </p:sp>
      <p:pic>
        <p:nvPicPr>
          <p:cNvPr id="8" name="Content Placeholder 7" descr="index17.jpeg"/>
          <p:cNvPicPr>
            <a:picLocks noGrp="1" noChangeAspect="1"/>
          </p:cNvPicPr>
          <p:nvPr>
            <p:ph idx="1"/>
          </p:nvPr>
        </p:nvPicPr>
        <p:blipFill>
          <a:blip r:embed="rId3" cstate="print"/>
          <a:stretch>
            <a:fillRect/>
          </a:stretch>
        </p:blipFill>
        <p:spPr>
          <a:xfrm>
            <a:off x="0" y="2586037"/>
            <a:ext cx="10738644" cy="6548438"/>
          </a:xfrm>
        </p:spPr>
      </p:pic>
      <p:sp>
        <p:nvSpPr>
          <p:cNvPr id="9" name="TextBox 8"/>
          <p:cNvSpPr txBox="1"/>
          <p:nvPr/>
        </p:nvSpPr>
        <p:spPr>
          <a:xfrm>
            <a:off x="1518444" y="1976437"/>
            <a:ext cx="8001000" cy="646331"/>
          </a:xfrm>
          <a:prstGeom prst="rect">
            <a:avLst/>
          </a:prstGeom>
          <a:noFill/>
        </p:spPr>
        <p:txBody>
          <a:bodyPr wrap="square" rtlCol="1">
            <a:spAutoFit/>
          </a:bodyPr>
          <a:lstStyle/>
          <a:p>
            <a:pPr algn="ctr"/>
            <a:r>
              <a:rPr lang="fa-IR" sz="3600" dirty="0" smtClean="0">
                <a:solidFill>
                  <a:srgbClr val="002060"/>
                </a:solidFill>
              </a:rPr>
              <a:t>بهره‌وری یعنی رسیدن به:</a:t>
            </a:r>
            <a:endParaRPr lang="fa-IR" sz="3600" dirty="0">
              <a:solidFill>
                <a:srgbClr val="002060"/>
              </a:solidFill>
            </a:endParaRPr>
          </a:p>
        </p:txBody>
      </p:sp>
    </p:spTree>
  </p:cSld>
  <p:clrMapOvr>
    <a:masterClrMapping/>
  </p:clrMapOvr>
  <p:transition spd="slow">
    <p:wheel spokes="8"/>
    <p:sndAc>
      <p:stSnd>
        <p:snd r:embed="rId2" name="applause.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2644" y="1900237"/>
            <a:ext cx="9296400" cy="6001643"/>
          </a:xfrm>
          <a:prstGeom prst="rect">
            <a:avLst/>
          </a:prstGeom>
          <a:noFill/>
        </p:spPr>
        <p:txBody>
          <a:bodyPr wrap="square" rtlCol="1">
            <a:spAutoFit/>
          </a:bodyPr>
          <a:lstStyle/>
          <a:p>
            <a:pPr fontAlgn="auto">
              <a:spcBef>
                <a:spcPts val="0"/>
              </a:spcBef>
              <a:spcAft>
                <a:spcPts val="0"/>
              </a:spcAft>
              <a:defRPr/>
            </a:pPr>
            <a:r>
              <a:rPr lang="fa-IR" sz="2800" b="0" dirty="0">
                <a:solidFill>
                  <a:schemeClr val="accent4">
                    <a:lumMod val="10000"/>
                  </a:schemeClr>
                </a:solidFill>
                <a:cs typeface="B Nazanin" pitchFamily="2" charset="-78"/>
              </a:rPr>
              <a:t> </a:t>
            </a:r>
            <a:r>
              <a:rPr lang="ar-SA" sz="3200" dirty="0" smtClean="0">
                <a:solidFill>
                  <a:schemeClr val="accent4">
                    <a:lumMod val="10000"/>
                  </a:schemeClr>
                </a:solidFill>
                <a:cs typeface="B Nazanin" pitchFamily="2" charset="-78"/>
              </a:rPr>
              <a:t>موضوع بهره‌وری موضوع کوچک ، بی ارزش و گذرایی نیست که بتوان به سادگی از آن گذشت و حتی شاید این تحقیق ها هم ذره ای از این امر خطیر را بازگو نکند ، ولی قدم برداشتن در این راه خود گام مؤثری در ادامه آن می باشد</a:t>
            </a:r>
            <a:r>
              <a:rPr lang="fa-IR" sz="3200" dirty="0" smtClean="0">
                <a:solidFill>
                  <a:schemeClr val="accent4">
                    <a:lumMod val="10000"/>
                  </a:schemeClr>
                </a:solidFill>
                <a:cs typeface="B Nazanin" pitchFamily="2" charset="-78"/>
              </a:rPr>
              <a:t>.</a:t>
            </a:r>
            <a:endParaRPr lang="fa-IR" sz="3200" b="0" dirty="0">
              <a:solidFill>
                <a:schemeClr val="accent4">
                  <a:lumMod val="10000"/>
                </a:schemeClr>
              </a:solidFill>
              <a:effectLst>
                <a:outerShdw blurRad="38100" dist="38100" dir="2700000" algn="tl">
                  <a:srgbClr val="000000"/>
                </a:outerShdw>
              </a:effectLst>
              <a:latin typeface="Arial" charset="0"/>
              <a:cs typeface="B Nazanin" pitchFamily="2" charset="-78"/>
            </a:endParaRPr>
          </a:p>
          <a:p>
            <a:pPr fontAlgn="auto">
              <a:spcBef>
                <a:spcPts val="0"/>
              </a:spcBef>
              <a:spcAft>
                <a:spcPts val="0"/>
              </a:spcAft>
              <a:defRPr/>
            </a:pPr>
            <a:r>
              <a:rPr lang="fa-IR" sz="3200" dirty="0" smtClean="0">
                <a:solidFill>
                  <a:schemeClr val="accent4">
                    <a:lumMod val="10000"/>
                  </a:schemeClr>
                </a:solidFill>
                <a:cs typeface="B Nazanin" pitchFamily="2" charset="-78"/>
              </a:rPr>
              <a:t>ورودبه </a:t>
            </a:r>
            <a:r>
              <a:rPr lang="fa-IR" sz="3200" dirty="0">
                <a:solidFill>
                  <a:schemeClr val="accent4">
                    <a:lumMod val="10000"/>
                  </a:schemeClr>
                </a:solidFill>
                <a:cs typeface="B Nazanin" pitchFamily="2" charset="-78"/>
              </a:rPr>
              <a:t>عصرجديد عصرفراصنعتي، </a:t>
            </a:r>
            <a:r>
              <a:rPr lang="fa-IR" sz="3200" dirty="0" smtClean="0">
                <a:solidFill>
                  <a:schemeClr val="accent4">
                    <a:lumMod val="10000"/>
                  </a:schemeClr>
                </a:solidFill>
                <a:cs typeface="B Nazanin" pitchFamily="2" charset="-78"/>
              </a:rPr>
              <a:t>عصراطلاعات، </a:t>
            </a:r>
            <a:r>
              <a:rPr lang="fa-IR" sz="3200" dirty="0">
                <a:solidFill>
                  <a:schemeClr val="accent4">
                    <a:lumMod val="10000"/>
                  </a:schemeClr>
                </a:solidFill>
                <a:cs typeface="B Nazanin" pitchFamily="2" charset="-78"/>
              </a:rPr>
              <a:t>عصر </a:t>
            </a:r>
            <a:r>
              <a:rPr lang="fa-IR" sz="3200" dirty="0" smtClean="0">
                <a:solidFill>
                  <a:schemeClr val="accent4">
                    <a:lumMod val="10000"/>
                  </a:schemeClr>
                </a:solidFill>
                <a:cs typeface="B Nazanin" pitchFamily="2" charset="-78"/>
              </a:rPr>
              <a:t>فرا ملي و ارتباطات، </a:t>
            </a:r>
            <a:r>
              <a:rPr lang="fa-IR" sz="3200" dirty="0">
                <a:solidFill>
                  <a:schemeClr val="accent4">
                    <a:lumMod val="10000"/>
                  </a:schemeClr>
                </a:solidFill>
                <a:cs typeface="B Nazanin" pitchFamily="2" charset="-78"/>
              </a:rPr>
              <a:t>نتيجه </a:t>
            </a:r>
            <a:r>
              <a:rPr lang="fa-IR" sz="3200" dirty="0" smtClean="0">
                <a:solidFill>
                  <a:schemeClr val="accent4">
                    <a:lumMod val="10000"/>
                  </a:schemeClr>
                </a:solidFill>
                <a:cs typeface="B Nazanin" pitchFamily="2" charset="-78"/>
              </a:rPr>
              <a:t>رشد و ارتقاءبهره </a:t>
            </a:r>
            <a:r>
              <a:rPr lang="fa-IR" sz="3200" dirty="0">
                <a:solidFill>
                  <a:schemeClr val="accent4">
                    <a:lumMod val="10000"/>
                  </a:schemeClr>
                </a:solidFill>
                <a:cs typeface="B Nazanin" pitchFamily="2" charset="-78"/>
              </a:rPr>
              <a:t>وري است كه نمونه هاي بارزآن                          استفاده </a:t>
            </a:r>
            <a:r>
              <a:rPr lang="fa-IR" sz="3200" dirty="0" smtClean="0">
                <a:solidFill>
                  <a:schemeClr val="accent4">
                    <a:lumMod val="10000"/>
                  </a:schemeClr>
                </a:solidFill>
                <a:cs typeface="B Nazanin" pitchFamily="2" charset="-78"/>
              </a:rPr>
              <a:t>بيشتراز اتوماسيون كاربرد</a:t>
            </a:r>
            <a:r>
              <a:rPr lang="en-US" sz="3200" dirty="0" smtClean="0">
                <a:solidFill>
                  <a:schemeClr val="accent4">
                    <a:lumMod val="10000"/>
                  </a:schemeClr>
                </a:solidFill>
                <a:cs typeface="B Nazanin" pitchFamily="2" charset="-78"/>
              </a:rPr>
              <a:t> </a:t>
            </a:r>
            <a:r>
              <a:rPr lang="fa-IR" sz="3200" dirty="0" smtClean="0">
                <a:solidFill>
                  <a:schemeClr val="accent4">
                    <a:lumMod val="10000"/>
                  </a:schemeClr>
                </a:solidFill>
                <a:cs typeface="B Nazanin" pitchFamily="2" charset="-78"/>
              </a:rPr>
              <a:t>رباتها درتوليد، كنارسيستمهاي </a:t>
            </a:r>
            <a:r>
              <a:rPr lang="fa-IR" sz="3200" dirty="0">
                <a:solidFill>
                  <a:schemeClr val="accent4">
                    <a:lumMod val="10000"/>
                  </a:schemeClr>
                </a:solidFill>
                <a:cs typeface="B Nazanin" pitchFamily="2" charset="-78"/>
              </a:rPr>
              <a:t>مديريتي نوين مي </a:t>
            </a:r>
            <a:r>
              <a:rPr lang="fa-IR" sz="3200" u="sng" dirty="0">
                <a:solidFill>
                  <a:schemeClr val="accent4">
                    <a:lumMod val="10000"/>
                  </a:schemeClr>
                </a:solidFill>
                <a:cs typeface="B Nazanin" pitchFamily="2" charset="-78"/>
              </a:rPr>
              <a:t>ب</a:t>
            </a:r>
            <a:r>
              <a:rPr lang="fa-IR" sz="3200" dirty="0">
                <a:solidFill>
                  <a:schemeClr val="accent4">
                    <a:lumMod val="10000"/>
                  </a:schemeClr>
                </a:solidFill>
                <a:cs typeface="B Nazanin" pitchFamily="2" charset="-78"/>
              </a:rPr>
              <a:t>اشد.</a:t>
            </a:r>
          </a:p>
          <a:p>
            <a:pPr fontAlgn="auto">
              <a:spcBef>
                <a:spcPts val="0"/>
              </a:spcBef>
              <a:spcAft>
                <a:spcPts val="0"/>
              </a:spcAft>
              <a:defRPr/>
            </a:pPr>
            <a:r>
              <a:rPr lang="fa-IR" sz="3200" dirty="0" err="1">
                <a:solidFill>
                  <a:schemeClr val="accent4">
                    <a:lumMod val="10000"/>
                  </a:schemeClr>
                </a:solidFill>
                <a:cs typeface="B Nazanin" pitchFamily="2" charset="-78"/>
              </a:rPr>
              <a:t>تنهادرطول</a:t>
            </a:r>
            <a:r>
              <a:rPr lang="fa-IR" sz="3200" dirty="0">
                <a:solidFill>
                  <a:schemeClr val="accent4">
                    <a:lumMod val="10000"/>
                  </a:schemeClr>
                </a:solidFill>
                <a:cs typeface="B Nazanin" pitchFamily="2" charset="-78"/>
              </a:rPr>
              <a:t> 15سال </a:t>
            </a:r>
            <a:r>
              <a:rPr lang="fa-IR" sz="3200" dirty="0" err="1">
                <a:solidFill>
                  <a:schemeClr val="accent4">
                    <a:lumMod val="10000"/>
                  </a:schemeClr>
                </a:solidFill>
                <a:cs typeface="B Nazanin" pitchFamily="2" charset="-78"/>
              </a:rPr>
              <a:t>اخيرافزايش</a:t>
            </a:r>
            <a:r>
              <a:rPr lang="fa-IR" sz="3200" dirty="0">
                <a:solidFill>
                  <a:schemeClr val="accent4">
                    <a:lumMod val="10000"/>
                  </a:schemeClr>
                </a:solidFill>
                <a:cs typeface="B Nazanin" pitchFamily="2" charset="-78"/>
              </a:rPr>
              <a:t>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درسطح جهان </a:t>
            </a:r>
            <a:r>
              <a:rPr lang="fa-IR" sz="3200" dirty="0" smtClean="0">
                <a:solidFill>
                  <a:schemeClr val="accent4">
                    <a:lumMod val="10000"/>
                  </a:schemeClr>
                </a:solidFill>
                <a:cs typeface="B Nazanin" pitchFamily="2" charset="-78"/>
              </a:rPr>
              <a:t>45برابرشده </a:t>
            </a:r>
            <a:r>
              <a:rPr lang="fa-IR" sz="3200" dirty="0">
                <a:solidFill>
                  <a:schemeClr val="accent4">
                    <a:lumMod val="10000"/>
                  </a:schemeClr>
                </a:solidFill>
                <a:cs typeface="B Nazanin" pitchFamily="2" charset="-78"/>
              </a:rPr>
              <a:t>است.</a:t>
            </a:r>
            <a:r>
              <a:rPr lang="fa-IR" sz="3200" u="sng" dirty="0">
                <a:solidFill>
                  <a:schemeClr val="accent4">
                    <a:lumMod val="10000"/>
                  </a:schemeClr>
                </a:solidFill>
                <a:cs typeface="B Nazanin" pitchFamily="2" charset="-78"/>
              </a:rPr>
              <a:t> </a:t>
            </a:r>
          </a:p>
          <a:p>
            <a:pPr fontAlgn="auto">
              <a:spcBef>
                <a:spcPts val="0"/>
              </a:spcBef>
              <a:spcAft>
                <a:spcPts val="0"/>
              </a:spcAft>
              <a:defRPr/>
            </a:pPr>
            <a:r>
              <a:rPr lang="fa-IR" sz="3200" u="sng" dirty="0">
                <a:solidFill>
                  <a:schemeClr val="accent4">
                    <a:lumMod val="10000"/>
                  </a:schemeClr>
                </a:solidFill>
                <a:cs typeface="B Nazanin" pitchFamily="2" charset="-78"/>
              </a:rPr>
              <a:t>تلاش براي </a:t>
            </a:r>
            <a:r>
              <a:rPr lang="fa-IR" sz="3200" u="sng" dirty="0" smtClean="0">
                <a:solidFill>
                  <a:schemeClr val="accent4">
                    <a:lumMod val="10000"/>
                  </a:schemeClr>
                </a:solidFill>
                <a:cs typeface="B Nazanin" pitchFamily="2" charset="-78"/>
              </a:rPr>
              <a:t>بهبود بهره وري، </a:t>
            </a:r>
            <a:r>
              <a:rPr lang="fa-IR" sz="3200" u="sng" dirty="0">
                <a:solidFill>
                  <a:schemeClr val="accent4">
                    <a:lumMod val="10000"/>
                  </a:schemeClr>
                </a:solidFill>
                <a:cs typeface="B Nazanin" pitchFamily="2" charset="-78"/>
              </a:rPr>
              <a:t>تلاش براي زندگي بهترافرادجامعه </a:t>
            </a:r>
            <a:r>
              <a:rPr lang="fa-IR" sz="3200" u="sng" dirty="0" smtClean="0">
                <a:solidFill>
                  <a:schemeClr val="accent4">
                    <a:lumMod val="10000"/>
                  </a:schemeClr>
                </a:solidFill>
                <a:cs typeface="B Nazanin" pitchFamily="2" charset="-78"/>
              </a:rPr>
              <a:t>است</a:t>
            </a:r>
            <a:r>
              <a:rPr lang="fa-IR" sz="3200" dirty="0" smtClean="0">
                <a:solidFill>
                  <a:schemeClr val="accent4">
                    <a:lumMod val="10000"/>
                  </a:schemeClr>
                </a:solidFill>
                <a:cs typeface="B Nazanin" pitchFamily="2" charset="-78"/>
              </a:rPr>
              <a:t>.</a:t>
            </a:r>
            <a:endParaRPr lang="fa-IR" sz="3200" dirty="0"/>
          </a:p>
        </p:txBody>
      </p:sp>
      <p:sp>
        <p:nvSpPr>
          <p:cNvPr id="7" name="TextBox 6"/>
          <p:cNvSpPr txBox="1"/>
          <p:nvPr/>
        </p:nvSpPr>
        <p:spPr>
          <a:xfrm>
            <a:off x="1061244" y="452437"/>
            <a:ext cx="8229600" cy="923330"/>
          </a:xfrm>
          <a:prstGeom prst="rect">
            <a:avLst/>
          </a:prstGeom>
          <a:noFill/>
        </p:spPr>
        <p:txBody>
          <a:bodyPr wrap="square" rtlCol="1">
            <a:spAutoFit/>
          </a:bodyPr>
          <a:lstStyle/>
          <a:p>
            <a:pPr algn="ctr"/>
            <a:r>
              <a:rPr lang="fa-IR" sz="5400" dirty="0" smtClean="0">
                <a:solidFill>
                  <a:schemeClr val="tx2">
                    <a:lumMod val="75000"/>
                  </a:schemeClr>
                </a:solidFill>
                <a:effectLst>
                  <a:outerShdw blurRad="38100" dist="38100" dir="2700000" algn="tl">
                    <a:srgbClr val="000000"/>
                  </a:outerShdw>
                </a:effectLst>
                <a:latin typeface="Arial" charset="0"/>
                <a:cs typeface="B Nazanin" pitchFamily="2" charset="-78"/>
              </a:rPr>
              <a:t>مقدمه</a:t>
            </a:r>
            <a:endParaRPr lang="fa-IR" dirty="0"/>
          </a:p>
        </p:txBody>
      </p:sp>
    </p:spTree>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0244" y="1941458"/>
            <a:ext cx="9372600" cy="7171194"/>
          </a:xfrm>
          <a:prstGeom prst="rect">
            <a:avLst/>
          </a:prstGeom>
          <a:noFill/>
        </p:spPr>
        <p:txBody>
          <a:bodyPr wrap="square" rtlCol="1">
            <a:spAutoFit/>
          </a:bodyPr>
          <a:lstStyle/>
          <a:p>
            <a:r>
              <a:rPr lang="fa-IR" sz="3200" dirty="0">
                <a:solidFill>
                  <a:schemeClr val="accent4">
                    <a:lumMod val="10000"/>
                  </a:schemeClr>
                </a:solidFill>
                <a:cs typeface="B Nazanin" pitchFamily="2" charset="-78"/>
              </a:rPr>
              <a:t>تلاش براي بهبود و استفاده مؤثر و كارآمد از منابع گوناگون چون نيروي </a:t>
            </a:r>
            <a:r>
              <a:rPr lang="fa-IR" sz="3200" dirty="0" smtClean="0">
                <a:solidFill>
                  <a:schemeClr val="accent4">
                    <a:lumMod val="10000"/>
                  </a:schemeClr>
                </a:solidFill>
                <a:cs typeface="B Nazanin" pitchFamily="2" charset="-78"/>
              </a:rPr>
              <a:t>كار، </a:t>
            </a:r>
            <a:r>
              <a:rPr lang="fa-IR" sz="3200" dirty="0">
                <a:solidFill>
                  <a:schemeClr val="accent4">
                    <a:lumMod val="10000"/>
                  </a:schemeClr>
                </a:solidFill>
                <a:cs typeface="B Nazanin" pitchFamily="2" charset="-78"/>
              </a:rPr>
              <a:t>سرمايه، مواد، انرژي و اطلاعات، هدف تمامي مديران سازمانهاي اقتصادي و واحدهاي توليدي صنعتي و مؤسسات خدماتي مي باشد. وجود ساختار </a:t>
            </a:r>
            <a:r>
              <a:rPr lang="fa-IR" sz="3200" dirty="0" err="1">
                <a:solidFill>
                  <a:schemeClr val="accent4">
                    <a:lumMod val="10000"/>
                  </a:schemeClr>
                </a:solidFill>
                <a:cs typeface="B Nazanin" pitchFamily="2" charset="-78"/>
              </a:rPr>
              <a:t>سازماني</a:t>
            </a:r>
            <a:r>
              <a:rPr lang="fa-IR" sz="3200" dirty="0">
                <a:solidFill>
                  <a:schemeClr val="accent4">
                    <a:lumMod val="10000"/>
                  </a:schemeClr>
                </a:solidFill>
                <a:cs typeface="B Nazanin" pitchFamily="2" charset="-78"/>
              </a:rPr>
              <a:t> مناسب، </a:t>
            </a:r>
            <a:r>
              <a:rPr lang="fa-IR" sz="3200" dirty="0" err="1">
                <a:solidFill>
                  <a:schemeClr val="accent4">
                    <a:lumMod val="10000"/>
                  </a:schemeClr>
                </a:solidFill>
                <a:cs typeface="B Nazanin" pitchFamily="2" charset="-78"/>
              </a:rPr>
              <a:t>روشهاي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اجرائي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كارآمد</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تجهيزات</a:t>
            </a:r>
            <a:r>
              <a:rPr lang="fa-IR" sz="3200" dirty="0">
                <a:solidFill>
                  <a:schemeClr val="accent4">
                    <a:lumMod val="10000"/>
                  </a:schemeClr>
                </a:solidFill>
                <a:cs typeface="B Nazanin" pitchFamily="2" charset="-78"/>
              </a:rPr>
              <a:t> و ابزار </a:t>
            </a:r>
            <a:r>
              <a:rPr lang="fa-IR" sz="3200" dirty="0" err="1">
                <a:solidFill>
                  <a:schemeClr val="accent4">
                    <a:lumMod val="10000"/>
                  </a:schemeClr>
                </a:solidFill>
                <a:cs typeface="B Nazanin" pitchFamily="2" charset="-78"/>
              </a:rPr>
              <a:t>كار</a:t>
            </a:r>
            <a:r>
              <a:rPr lang="fa-IR" sz="3200" dirty="0">
                <a:solidFill>
                  <a:schemeClr val="accent4">
                    <a:lumMod val="10000"/>
                  </a:schemeClr>
                </a:solidFill>
                <a:cs typeface="B Nazanin" pitchFamily="2" charset="-78"/>
              </a:rPr>
              <a:t> سالم، </a:t>
            </a:r>
            <a:r>
              <a:rPr lang="fa-IR" sz="3200" dirty="0" err="1">
                <a:solidFill>
                  <a:schemeClr val="accent4">
                    <a:lumMod val="10000"/>
                  </a:schemeClr>
                </a:solidFill>
                <a:cs typeface="B Nazanin" pitchFamily="2" charset="-78"/>
              </a:rPr>
              <a:t>فضاي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a:t>
            </a:r>
            <a:r>
              <a:rPr lang="fa-IR" sz="3200" dirty="0">
                <a:solidFill>
                  <a:schemeClr val="accent4">
                    <a:lumMod val="10000"/>
                  </a:schemeClr>
                </a:solidFill>
                <a:cs typeface="B Nazanin" pitchFamily="2" charset="-78"/>
              </a:rPr>
              <a:t> متعادل و از همه مهمتر </a:t>
            </a:r>
            <a:r>
              <a:rPr lang="fa-IR" sz="3200" dirty="0" err="1">
                <a:solidFill>
                  <a:schemeClr val="accent4">
                    <a:lumMod val="10000"/>
                  </a:schemeClr>
                </a:solidFill>
                <a:cs typeface="B Nazanin" pitchFamily="2" charset="-78"/>
              </a:rPr>
              <a:t>نيروي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انساني</a:t>
            </a:r>
            <a:r>
              <a:rPr lang="fa-IR" sz="3200" dirty="0">
                <a:solidFill>
                  <a:schemeClr val="accent4">
                    <a:lumMod val="10000"/>
                  </a:schemeClr>
                </a:solidFill>
                <a:cs typeface="B Nazanin" pitchFamily="2" charset="-78"/>
              </a:rPr>
              <a:t> واجد </a:t>
            </a:r>
            <a:r>
              <a:rPr lang="fa-IR" sz="3200" dirty="0" err="1">
                <a:solidFill>
                  <a:schemeClr val="accent4">
                    <a:lumMod val="10000"/>
                  </a:schemeClr>
                </a:solidFill>
                <a:cs typeface="B Nazanin" pitchFamily="2" charset="-78"/>
              </a:rPr>
              <a:t>صلاحيت</a:t>
            </a:r>
            <a:r>
              <a:rPr lang="fa-IR" sz="3200" dirty="0">
                <a:solidFill>
                  <a:schemeClr val="accent4">
                    <a:lumMod val="10000"/>
                  </a:schemeClr>
                </a:solidFill>
                <a:cs typeface="B Nazanin" pitchFamily="2" charset="-78"/>
              </a:rPr>
              <a:t> و </a:t>
            </a:r>
            <a:r>
              <a:rPr lang="fa-IR" sz="3200" dirty="0" err="1">
                <a:solidFill>
                  <a:schemeClr val="accent4">
                    <a:lumMod val="10000"/>
                  </a:schemeClr>
                </a:solidFill>
                <a:cs typeface="B Nazanin" pitchFamily="2" charset="-78"/>
              </a:rPr>
              <a:t>شايسته</a:t>
            </a:r>
            <a:r>
              <a:rPr lang="fa-IR" sz="3200" dirty="0">
                <a:solidFill>
                  <a:schemeClr val="accent4">
                    <a:lumMod val="10000"/>
                  </a:schemeClr>
                </a:solidFill>
                <a:cs typeface="B Nazanin" pitchFamily="2" charset="-78"/>
              </a:rPr>
              <a:t> از </a:t>
            </a:r>
            <a:r>
              <a:rPr lang="fa-IR" sz="3200" dirty="0" err="1">
                <a:solidFill>
                  <a:schemeClr val="accent4">
                    <a:lumMod val="10000"/>
                  </a:schemeClr>
                </a:solidFill>
                <a:cs typeface="B Nazanin" pitchFamily="2" charset="-78"/>
              </a:rPr>
              <a:t>ضرورياتي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باشند </a:t>
            </a:r>
            <a:r>
              <a:rPr lang="fa-IR" sz="3200" dirty="0" err="1">
                <a:solidFill>
                  <a:schemeClr val="accent4">
                    <a:lumMod val="10000"/>
                  </a:schemeClr>
                </a:solidFill>
                <a:cs typeface="B Nazanin" pitchFamily="2" charset="-78"/>
              </a:rPr>
              <a:t>كه</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براي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نيل</a:t>
            </a:r>
            <a:r>
              <a:rPr lang="fa-IR" sz="3200" dirty="0">
                <a:solidFill>
                  <a:schemeClr val="accent4">
                    <a:lumMod val="10000"/>
                  </a:schemeClr>
                </a:solidFill>
                <a:cs typeface="B Nazanin" pitchFamily="2" charset="-78"/>
              </a:rPr>
              <a:t> به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مطلوب </a:t>
            </a:r>
            <a:r>
              <a:rPr lang="fa-IR" sz="3200" dirty="0" err="1">
                <a:solidFill>
                  <a:schemeClr val="accent4">
                    <a:lumMod val="10000"/>
                  </a:schemeClr>
                </a:solidFill>
                <a:cs typeface="B Nazanin" pitchFamily="2" charset="-78"/>
              </a:rPr>
              <a:t>بايد</a:t>
            </a:r>
            <a:r>
              <a:rPr lang="fa-IR" sz="3200" dirty="0">
                <a:solidFill>
                  <a:schemeClr val="accent4">
                    <a:lumMod val="10000"/>
                  </a:schemeClr>
                </a:solidFill>
                <a:cs typeface="B Nazanin" pitchFamily="2" charset="-78"/>
              </a:rPr>
              <a:t> مورد توجه </a:t>
            </a:r>
            <a:r>
              <a:rPr lang="fa-IR" sz="3200" dirty="0" err="1">
                <a:solidFill>
                  <a:schemeClr val="accent4">
                    <a:lumMod val="10000"/>
                  </a:schemeClr>
                </a:solidFill>
                <a:cs typeface="B Nazanin" pitchFamily="2" charset="-78"/>
              </a:rPr>
              <a:t>مديران</a:t>
            </a:r>
            <a:r>
              <a:rPr lang="fa-IR" sz="3200" dirty="0">
                <a:solidFill>
                  <a:schemeClr val="accent4">
                    <a:lumMod val="10000"/>
                  </a:schemeClr>
                </a:solidFill>
                <a:cs typeface="B Nazanin" pitchFamily="2" charset="-78"/>
              </a:rPr>
              <a:t> قرار </a:t>
            </a:r>
            <a:r>
              <a:rPr lang="fa-IR" sz="3200" dirty="0" err="1">
                <a:solidFill>
                  <a:schemeClr val="accent4">
                    <a:lumMod val="10000"/>
                  </a:schemeClr>
                </a:solidFill>
                <a:cs typeface="B Nazanin" pitchFamily="2" charset="-78"/>
              </a:rPr>
              <a:t>گيرد</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مشاركت</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كاركنان</a:t>
            </a:r>
            <a:r>
              <a:rPr lang="fa-IR" sz="3200" dirty="0">
                <a:solidFill>
                  <a:schemeClr val="accent4">
                    <a:lumMod val="10000"/>
                  </a:schemeClr>
                </a:solidFill>
                <a:cs typeface="B Nazanin" pitchFamily="2" charset="-78"/>
              </a:rPr>
              <a:t> در امور و </a:t>
            </a:r>
            <a:r>
              <a:rPr lang="fa-IR" sz="3200" dirty="0" err="1">
                <a:solidFill>
                  <a:schemeClr val="accent4">
                    <a:lumMod val="10000"/>
                  </a:schemeClr>
                </a:solidFill>
                <a:cs typeface="B Nazanin" pitchFamily="2" charset="-78"/>
              </a:rPr>
              <a:t>تلاشهاي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هوشيارانه</a:t>
            </a:r>
            <a:r>
              <a:rPr lang="fa-IR" sz="3200" dirty="0">
                <a:solidFill>
                  <a:schemeClr val="accent4">
                    <a:lumMod val="10000"/>
                  </a:schemeClr>
                </a:solidFill>
                <a:cs typeface="B Nazanin" pitchFamily="2" charset="-78"/>
              </a:rPr>
              <a:t> و آگاهانه آنان همراه با انضباط </a:t>
            </a:r>
            <a:r>
              <a:rPr lang="fa-IR" sz="3200" dirty="0" err="1">
                <a:solidFill>
                  <a:schemeClr val="accent4">
                    <a:lumMod val="10000"/>
                  </a:schemeClr>
                </a:solidFill>
                <a:cs typeface="B Nazanin" pitchFamily="2" charset="-78"/>
              </a:rPr>
              <a:t>كاري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مي</a:t>
            </a:r>
            <a:r>
              <a:rPr lang="fa-IR" sz="3200" dirty="0">
                <a:solidFill>
                  <a:schemeClr val="accent4">
                    <a:lumMod val="10000"/>
                  </a:schemeClr>
                </a:solidFill>
                <a:cs typeface="B Nazanin" pitchFamily="2" charset="-78"/>
              </a:rPr>
              <a:t> تواند بر </a:t>
            </a:r>
            <a:r>
              <a:rPr lang="fa-IR" sz="3200" dirty="0" err="1">
                <a:solidFill>
                  <a:schemeClr val="accent4">
                    <a:lumMod val="10000"/>
                  </a:schemeClr>
                </a:solidFill>
                <a:cs typeface="B Nazanin" pitchFamily="2" charset="-78"/>
              </a:rPr>
              <a:t>ميزان</a:t>
            </a:r>
            <a:r>
              <a:rPr lang="fa-IR" sz="3200" dirty="0">
                <a:solidFill>
                  <a:schemeClr val="accent4">
                    <a:lumMod val="10000"/>
                  </a:schemeClr>
                </a:solidFill>
                <a:cs typeface="B Nazanin" pitchFamily="2" charset="-78"/>
              </a:rPr>
              <a:t>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و </a:t>
            </a:r>
            <a:r>
              <a:rPr lang="fa-IR" sz="3200" dirty="0" err="1">
                <a:solidFill>
                  <a:schemeClr val="accent4">
                    <a:lumMod val="10000"/>
                  </a:schemeClr>
                </a:solidFill>
                <a:cs typeface="B Nazanin" pitchFamily="2" charset="-78"/>
              </a:rPr>
              <a:t>تعمير</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براي</a:t>
            </a:r>
            <a:r>
              <a:rPr lang="fa-IR" sz="3200" dirty="0">
                <a:solidFill>
                  <a:schemeClr val="accent4">
                    <a:lumMod val="10000"/>
                  </a:schemeClr>
                </a:solidFill>
                <a:cs typeface="B Nazanin" pitchFamily="2" charset="-78"/>
              </a:rPr>
              <a:t> بهبود بهره </a:t>
            </a:r>
            <a:r>
              <a:rPr lang="fa-IR" sz="3200" dirty="0" err="1">
                <a:solidFill>
                  <a:schemeClr val="accent4">
                    <a:lumMod val="10000"/>
                  </a:schemeClr>
                </a:solidFill>
                <a:cs typeface="B Nazanin" pitchFamily="2" charset="-78"/>
              </a:rPr>
              <a:t>وري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بويژه</a:t>
            </a:r>
            <a:r>
              <a:rPr lang="fa-IR" sz="3200" dirty="0">
                <a:solidFill>
                  <a:schemeClr val="accent4">
                    <a:lumMod val="10000"/>
                  </a:schemeClr>
                </a:solidFill>
                <a:cs typeface="B Nazanin" pitchFamily="2" charset="-78"/>
              </a:rPr>
              <a:t> در </a:t>
            </a:r>
            <a:r>
              <a:rPr lang="fa-IR" sz="3200" dirty="0" err="1">
                <a:solidFill>
                  <a:schemeClr val="accent4">
                    <a:lumMod val="10000"/>
                  </a:schemeClr>
                </a:solidFill>
                <a:cs typeface="B Nazanin" pitchFamily="2" charset="-78"/>
              </a:rPr>
              <a:t>يك</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محيط</a:t>
            </a:r>
            <a:r>
              <a:rPr lang="fa-IR" sz="3200" dirty="0">
                <a:solidFill>
                  <a:schemeClr val="accent4">
                    <a:lumMod val="10000"/>
                  </a:schemeClr>
                </a:solidFill>
                <a:cs typeface="B Nazanin" pitchFamily="2" charset="-78"/>
              </a:rPr>
              <a:t> متلاطم و توأم با </a:t>
            </a:r>
            <a:r>
              <a:rPr lang="fa-IR" sz="3200" dirty="0" err="1">
                <a:solidFill>
                  <a:schemeClr val="accent4">
                    <a:lumMod val="10000"/>
                  </a:schemeClr>
                </a:solidFill>
                <a:cs typeface="B Nazanin" pitchFamily="2" charset="-78"/>
              </a:rPr>
              <a:t>ناامني</a:t>
            </a:r>
            <a:r>
              <a:rPr lang="fa-IR" sz="3200" dirty="0">
                <a:solidFill>
                  <a:schemeClr val="accent4">
                    <a:lumMod val="10000"/>
                  </a:schemeClr>
                </a:solidFill>
                <a:cs typeface="B Nazanin" pitchFamily="2" charset="-78"/>
              </a:rPr>
              <a:t> </a:t>
            </a:r>
            <a:r>
              <a:rPr lang="fa-IR" sz="3200" dirty="0" err="1">
                <a:solidFill>
                  <a:schemeClr val="accent4">
                    <a:lumMod val="10000"/>
                  </a:schemeClr>
                </a:solidFill>
                <a:cs typeface="B Nazanin" pitchFamily="2" charset="-78"/>
              </a:rPr>
              <a:t>تأثير</a:t>
            </a:r>
            <a:r>
              <a:rPr lang="fa-IR" sz="3200" dirty="0">
                <a:solidFill>
                  <a:schemeClr val="accent4">
                    <a:lumMod val="10000"/>
                  </a:schemeClr>
                </a:solidFill>
                <a:cs typeface="B Nazanin" pitchFamily="2" charset="-78"/>
              </a:rPr>
              <a:t> گذارد. </a:t>
            </a:r>
            <a:r>
              <a:rPr lang="fa-IR" sz="3600" u="sng" dirty="0">
                <a:solidFill>
                  <a:schemeClr val="accent4">
                    <a:lumMod val="10000"/>
                  </a:schemeClr>
                </a:solidFill>
                <a:cs typeface="B Nazanin" pitchFamily="2" charset="-78"/>
              </a:rPr>
              <a:t>روح فرهنگ </a:t>
            </a:r>
            <a:r>
              <a:rPr lang="fa-IR" sz="3600" u="sng" dirty="0" smtClean="0">
                <a:solidFill>
                  <a:schemeClr val="accent4">
                    <a:lumMod val="10000"/>
                  </a:schemeClr>
                </a:solidFill>
                <a:cs typeface="B Nazanin" pitchFamily="2" charset="-78"/>
              </a:rPr>
              <a:t>و بهبود </a:t>
            </a:r>
            <a:r>
              <a:rPr lang="fa-IR" sz="3600" u="sng" dirty="0">
                <a:solidFill>
                  <a:schemeClr val="accent4">
                    <a:lumMod val="10000"/>
                  </a:schemeClr>
                </a:solidFill>
                <a:cs typeface="B Nazanin" pitchFamily="2" charset="-78"/>
              </a:rPr>
              <a:t>بهره وري بايد در كالبد سازمان دميده شود كه در آن ميان نيروي انساني هسته مركزي را تشكيل مي دهد</a:t>
            </a:r>
            <a:r>
              <a:rPr lang="en-US" sz="3600" u="sng" dirty="0">
                <a:solidFill>
                  <a:schemeClr val="accent4">
                    <a:lumMod val="10000"/>
                  </a:schemeClr>
                </a:solidFill>
                <a:cs typeface="B Nazanin" pitchFamily="2" charset="-78"/>
              </a:rPr>
              <a:t>.</a:t>
            </a:r>
            <a:r>
              <a:rPr lang="en-US" sz="3200" dirty="0">
                <a:solidFill>
                  <a:schemeClr val="accent4">
                    <a:lumMod val="10000"/>
                  </a:schemeClr>
                </a:solidFill>
                <a:cs typeface="B Nazanin" pitchFamily="2" charset="-78"/>
              </a:rPr>
              <a:t/>
            </a:r>
            <a:br>
              <a:rPr lang="en-US" sz="3200" dirty="0">
                <a:solidFill>
                  <a:schemeClr val="accent4">
                    <a:lumMod val="10000"/>
                  </a:schemeClr>
                </a:solidFill>
                <a:cs typeface="B Nazanin" pitchFamily="2" charset="-78"/>
              </a:rPr>
            </a:br>
            <a:endParaRPr lang="fa-IR" sz="3200" dirty="0">
              <a:solidFill>
                <a:schemeClr val="accent4">
                  <a:lumMod val="10000"/>
                </a:schemeClr>
              </a:solidFill>
              <a:cs typeface="B Nazanin" pitchFamily="2" charset="-78"/>
            </a:endParaRPr>
          </a:p>
        </p:txBody>
      </p:sp>
    </p:spTree>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7844" y="300037"/>
            <a:ext cx="9144000" cy="923330"/>
          </a:xfrm>
          <a:prstGeom prst="rect">
            <a:avLst/>
          </a:prstGeom>
          <a:noFill/>
        </p:spPr>
        <p:txBody>
          <a:bodyPr wrap="square" rtlCol="1">
            <a:spAutoFit/>
          </a:bodyPr>
          <a:lstStyle/>
          <a:p>
            <a:pPr algn="ctr"/>
            <a:r>
              <a:rPr lang="fa-IR" sz="5400" dirty="0" smtClean="0">
                <a:solidFill>
                  <a:schemeClr val="tx2">
                    <a:lumMod val="75000"/>
                  </a:schemeClr>
                </a:solidFill>
              </a:rPr>
              <a:t>تاریخچه بهره‌وری</a:t>
            </a:r>
            <a:endParaRPr lang="fa-IR" sz="5400" dirty="0">
              <a:solidFill>
                <a:schemeClr val="tx2">
                  <a:lumMod val="75000"/>
                </a:schemeClr>
              </a:solidFill>
            </a:endParaRPr>
          </a:p>
        </p:txBody>
      </p:sp>
      <p:sp>
        <p:nvSpPr>
          <p:cNvPr id="4" name="TextBox 3"/>
          <p:cNvSpPr txBox="1"/>
          <p:nvPr/>
        </p:nvSpPr>
        <p:spPr>
          <a:xfrm>
            <a:off x="908844" y="1976437"/>
            <a:ext cx="8991600" cy="6001643"/>
          </a:xfrm>
          <a:prstGeom prst="rect">
            <a:avLst/>
          </a:prstGeom>
          <a:noFill/>
        </p:spPr>
        <p:txBody>
          <a:bodyPr wrap="square" rtlCol="1">
            <a:spAutoFit/>
          </a:bodyPr>
          <a:lstStyle/>
          <a:p>
            <a:r>
              <a:rPr lang="ar-SA" sz="3200" dirty="0">
                <a:solidFill>
                  <a:schemeClr val="accent4">
                    <a:lumMod val="10000"/>
                  </a:schemeClr>
                </a:solidFill>
              </a:rPr>
              <a:t>بهبود </a:t>
            </a:r>
            <a:r>
              <a:rPr lang="ar-SA" sz="3200" dirty="0" smtClean="0">
                <a:solidFill>
                  <a:schemeClr val="accent4">
                    <a:lumMod val="10000"/>
                  </a:schemeClr>
                </a:solidFill>
              </a:rPr>
              <a:t>بهره‌وری </a:t>
            </a:r>
            <a:r>
              <a:rPr lang="ar-SA" sz="3200" dirty="0">
                <a:solidFill>
                  <a:schemeClr val="accent4">
                    <a:lumMod val="10000"/>
                  </a:schemeClr>
                </a:solidFill>
              </a:rPr>
              <a:t>موضوعی بوده است که از </a:t>
            </a:r>
            <a:r>
              <a:rPr lang="ar-SA" sz="3200" dirty="0">
                <a:solidFill>
                  <a:srgbClr val="6600FF"/>
                </a:solidFill>
              </a:rPr>
              <a:t>ابتدای تاریخ بشر </a:t>
            </a:r>
            <a:r>
              <a:rPr lang="ar-SA" sz="3200" dirty="0">
                <a:solidFill>
                  <a:schemeClr val="accent4">
                    <a:lumMod val="10000"/>
                  </a:schemeClr>
                </a:solidFill>
              </a:rPr>
              <a:t>و در کلیه نظامهای سیاسی و اقتصادی مطرح بوده است</a:t>
            </a:r>
            <a:r>
              <a:rPr lang="ar-SA" sz="3200" dirty="0" smtClean="0">
                <a:solidFill>
                  <a:schemeClr val="accent4">
                    <a:lumMod val="10000"/>
                  </a:schemeClr>
                </a:solidFill>
              </a:rPr>
              <a:t>.</a:t>
            </a:r>
            <a:r>
              <a:rPr lang="en-US" sz="3200" dirty="0" smtClean="0">
                <a:solidFill>
                  <a:schemeClr val="accent4">
                    <a:lumMod val="10000"/>
                  </a:schemeClr>
                </a:solidFill>
              </a:rPr>
              <a:t>        </a:t>
            </a:r>
            <a:r>
              <a:rPr lang="ar-SA" sz="3200" dirty="0" smtClean="0">
                <a:solidFill>
                  <a:schemeClr val="accent4">
                    <a:lumMod val="10000"/>
                  </a:schemeClr>
                </a:solidFill>
              </a:rPr>
              <a:t> </a:t>
            </a:r>
            <a:r>
              <a:rPr lang="ar-SA" sz="3200" dirty="0">
                <a:solidFill>
                  <a:schemeClr val="accent4">
                    <a:lumMod val="10000"/>
                  </a:schemeClr>
                </a:solidFill>
              </a:rPr>
              <a:t>اما تحقیق در مورد </a:t>
            </a:r>
            <a:r>
              <a:rPr lang="ar-SA" sz="3200" dirty="0" smtClean="0">
                <a:solidFill>
                  <a:schemeClr val="accent4">
                    <a:lumMod val="10000"/>
                  </a:schemeClr>
                </a:solidFill>
              </a:rPr>
              <a:t>چگونگی </a:t>
            </a:r>
            <a:r>
              <a:rPr lang="ar-SA" sz="3200" dirty="0">
                <a:solidFill>
                  <a:schemeClr val="accent4">
                    <a:lumMod val="10000"/>
                  </a:schemeClr>
                </a:solidFill>
              </a:rPr>
              <a:t>افزایش </a:t>
            </a:r>
            <a:r>
              <a:rPr lang="ar-SA" sz="3200" dirty="0" smtClean="0">
                <a:solidFill>
                  <a:schemeClr val="accent4">
                    <a:lumMod val="10000"/>
                  </a:schemeClr>
                </a:solidFill>
              </a:rPr>
              <a:t>بهره‌وری </a:t>
            </a:r>
            <a:r>
              <a:rPr lang="ar-SA" sz="3200" dirty="0">
                <a:solidFill>
                  <a:schemeClr val="accent4">
                    <a:lumMod val="10000"/>
                  </a:schemeClr>
                </a:solidFill>
              </a:rPr>
              <a:t>بطور سیستماتیک و در چهارچوب مباحث علمی تحلیلی از حدود </a:t>
            </a:r>
            <a:r>
              <a:rPr lang="fa-IR" sz="3200" dirty="0" err="1">
                <a:solidFill>
                  <a:schemeClr val="accent4">
                    <a:lumMod val="10000"/>
                  </a:schemeClr>
                </a:solidFill>
              </a:rPr>
              <a:t>۲۰۰</a:t>
            </a:r>
            <a:r>
              <a:rPr lang="ar-SA" sz="3200" dirty="0">
                <a:solidFill>
                  <a:schemeClr val="accent4">
                    <a:lumMod val="10000"/>
                  </a:schemeClr>
                </a:solidFill>
              </a:rPr>
              <a:t> سال پیش به این طرف بطور جدی مورد توجه اندیشمندان قرار گرفته است. </a:t>
            </a:r>
            <a:endParaRPr lang="fa-IR" sz="3200" dirty="0" smtClean="0">
              <a:solidFill>
                <a:schemeClr val="accent4">
                  <a:lumMod val="10000"/>
                </a:schemeClr>
              </a:solidFill>
            </a:endParaRPr>
          </a:p>
          <a:p>
            <a:endParaRPr lang="fa-IR" sz="3200" dirty="0" smtClean="0">
              <a:solidFill>
                <a:schemeClr val="accent4">
                  <a:lumMod val="10000"/>
                </a:schemeClr>
              </a:solidFill>
            </a:endParaRPr>
          </a:p>
          <a:p>
            <a:r>
              <a:rPr lang="ar-SA" sz="3200" dirty="0" smtClean="0">
                <a:solidFill>
                  <a:schemeClr val="accent4">
                    <a:lumMod val="10000"/>
                  </a:schemeClr>
                </a:solidFill>
              </a:rPr>
              <a:t>واژه </a:t>
            </a:r>
            <a:r>
              <a:rPr lang="ar-SA" sz="3200" dirty="0">
                <a:solidFill>
                  <a:schemeClr val="accent4">
                    <a:lumMod val="10000"/>
                  </a:schemeClr>
                </a:solidFill>
              </a:rPr>
              <a:t>« </a:t>
            </a:r>
            <a:r>
              <a:rPr lang="ar-SA" sz="3200" dirty="0" smtClean="0">
                <a:solidFill>
                  <a:schemeClr val="accent4">
                    <a:lumMod val="10000"/>
                  </a:schemeClr>
                </a:solidFill>
              </a:rPr>
              <a:t>بهره‌وری» ریاضیدان </a:t>
            </a:r>
            <a:r>
              <a:rPr lang="ar-SA" sz="3200" dirty="0">
                <a:solidFill>
                  <a:schemeClr val="accent4">
                    <a:lumMod val="10000"/>
                  </a:schemeClr>
                </a:solidFill>
              </a:rPr>
              <a:t>و اقتصادان فرانسوي </a:t>
            </a:r>
            <a:r>
              <a:rPr lang="ar-SA" sz="3200" dirty="0" smtClean="0">
                <a:solidFill>
                  <a:srgbClr val="6600FF"/>
                </a:solidFill>
              </a:rPr>
              <a:t>نخستین بار بوسیله فرانسوا کنه </a:t>
            </a:r>
            <a:r>
              <a:rPr lang="fa-IR" sz="3200" dirty="0" smtClean="0">
                <a:solidFill>
                  <a:schemeClr val="accent4">
                    <a:lumMod val="10000"/>
                  </a:schemeClr>
                </a:solidFill>
              </a:rPr>
              <a:t>ب</a:t>
            </a:r>
            <a:r>
              <a:rPr lang="ar-SA" sz="3200" dirty="0" smtClean="0">
                <a:solidFill>
                  <a:schemeClr val="accent4">
                    <a:lumMod val="10000"/>
                  </a:schemeClr>
                </a:solidFill>
              </a:rPr>
              <a:t>کار </a:t>
            </a:r>
            <a:r>
              <a:rPr lang="ar-SA" sz="3200" dirty="0">
                <a:solidFill>
                  <a:schemeClr val="accent4">
                    <a:lumMod val="10000"/>
                  </a:schemeClr>
                </a:solidFill>
              </a:rPr>
              <a:t>برده شد. </a:t>
            </a:r>
            <a:endParaRPr lang="fa-IR" sz="3200" dirty="0" smtClean="0">
              <a:solidFill>
                <a:schemeClr val="accent4">
                  <a:lumMod val="10000"/>
                </a:schemeClr>
              </a:solidFill>
            </a:endParaRPr>
          </a:p>
          <a:p>
            <a:r>
              <a:rPr lang="en-US" sz="3200" dirty="0" smtClean="0">
                <a:solidFill>
                  <a:schemeClr val="accent4">
                    <a:lumMod val="10000"/>
                  </a:schemeClr>
                </a:solidFill>
              </a:rPr>
              <a:t>                                                                           </a:t>
            </a:r>
            <a:r>
              <a:rPr lang="ar-SA" sz="3200" dirty="0" smtClean="0">
                <a:solidFill>
                  <a:schemeClr val="accent4">
                    <a:lumMod val="10000"/>
                  </a:schemeClr>
                </a:solidFill>
              </a:rPr>
              <a:t>«</a:t>
            </a:r>
            <a:r>
              <a:rPr lang="ar-SA" sz="3200" dirty="0">
                <a:solidFill>
                  <a:srgbClr val="6600FF"/>
                </a:solidFill>
              </a:rPr>
              <a:t>کنه</a:t>
            </a:r>
            <a:r>
              <a:rPr lang="ar-SA" sz="3200" dirty="0">
                <a:solidFill>
                  <a:schemeClr val="accent4">
                    <a:lumMod val="10000"/>
                  </a:schemeClr>
                </a:solidFill>
              </a:rPr>
              <a:t>» با طرح جدول اقتصادی ، </a:t>
            </a:r>
            <a:endParaRPr lang="fa-IR" sz="3200" dirty="0" smtClean="0">
              <a:solidFill>
                <a:schemeClr val="accent4">
                  <a:lumMod val="10000"/>
                </a:schemeClr>
              </a:solidFill>
            </a:endParaRPr>
          </a:p>
          <a:p>
            <a:r>
              <a:rPr lang="fa-IR" sz="3200" dirty="0" smtClean="0">
                <a:solidFill>
                  <a:schemeClr val="accent4">
                    <a:lumMod val="10000"/>
                  </a:schemeClr>
                </a:solidFill>
              </a:rPr>
              <a:t>**</a:t>
            </a:r>
            <a:r>
              <a:rPr lang="ar-SA" sz="3200" dirty="0" smtClean="0">
                <a:solidFill>
                  <a:schemeClr val="accent4">
                    <a:lumMod val="10000"/>
                  </a:schemeClr>
                </a:solidFill>
              </a:rPr>
              <a:t>اقتدار </a:t>
            </a:r>
            <a:r>
              <a:rPr lang="ar-SA" sz="3200" dirty="0">
                <a:solidFill>
                  <a:schemeClr val="accent4">
                    <a:lumMod val="10000"/>
                  </a:schemeClr>
                </a:solidFill>
              </a:rPr>
              <a:t>هر دولتی را منوط به افزایش </a:t>
            </a:r>
            <a:r>
              <a:rPr lang="ar-SA" sz="3200" dirty="0" smtClean="0">
                <a:solidFill>
                  <a:schemeClr val="accent4">
                    <a:lumMod val="10000"/>
                  </a:schemeClr>
                </a:solidFill>
              </a:rPr>
              <a:t>بهره‌وری </a:t>
            </a:r>
            <a:r>
              <a:rPr lang="ar-SA" sz="3200" dirty="0">
                <a:solidFill>
                  <a:schemeClr val="accent4">
                    <a:lumMod val="10000"/>
                  </a:schemeClr>
                </a:solidFill>
              </a:rPr>
              <a:t>در </a:t>
            </a:r>
            <a:r>
              <a:rPr lang="fa-IR" sz="3200" dirty="0" smtClean="0">
                <a:solidFill>
                  <a:schemeClr val="accent4">
                    <a:lumMod val="10000"/>
                  </a:schemeClr>
                </a:solidFill>
              </a:rPr>
              <a:t>   </a:t>
            </a:r>
            <a:r>
              <a:rPr lang="ar-SA" sz="3200" dirty="0" smtClean="0">
                <a:solidFill>
                  <a:srgbClr val="00B050"/>
                </a:solidFill>
              </a:rPr>
              <a:t>بخش </a:t>
            </a:r>
            <a:r>
              <a:rPr lang="ar-SA" sz="3200" dirty="0">
                <a:solidFill>
                  <a:srgbClr val="00B050"/>
                </a:solidFill>
              </a:rPr>
              <a:t>کشاورزی </a:t>
            </a:r>
            <a:r>
              <a:rPr lang="ar-SA" sz="3200" dirty="0">
                <a:solidFill>
                  <a:schemeClr val="accent4">
                    <a:lumMod val="10000"/>
                  </a:schemeClr>
                </a:solidFill>
              </a:rPr>
              <a:t>می دانست</a:t>
            </a:r>
            <a:r>
              <a:rPr lang="ar-SA" sz="3200" dirty="0" smtClean="0">
                <a:solidFill>
                  <a:schemeClr val="accent4">
                    <a:lumMod val="10000"/>
                  </a:schemeClr>
                </a:solidFill>
              </a:rPr>
              <a:t>.</a:t>
            </a:r>
            <a:r>
              <a:rPr lang="fa-IR" sz="3200" dirty="0" smtClean="0">
                <a:solidFill>
                  <a:schemeClr val="accent4">
                    <a:lumMod val="10000"/>
                  </a:schemeClr>
                </a:solidFill>
              </a:rPr>
              <a:t>**</a:t>
            </a:r>
            <a:endParaRPr lang="fa-IR" dirty="0">
              <a:solidFill>
                <a:schemeClr val="accent4">
                  <a:lumMod val="10000"/>
                </a:schemeClr>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528638" y="300038"/>
            <a:ext cx="9753600" cy="1522412"/>
          </a:xfrm>
          <a:ln>
            <a:miter lim="800000"/>
            <a:headEnd/>
            <a:tailEnd/>
          </a:ln>
        </p:spPr>
        <p:txBody>
          <a:bodyPr vert="horz" wrap="square" lIns="91440" tIns="45720" rIns="91440" bIns="45720" numCol="1" anchor="t" anchorCtr="0" compatLnSpc="1">
            <a:prstTxWarp prst="textNoShape">
              <a:avLst/>
            </a:prstTxWarp>
          </a:bodyPr>
          <a:lstStyle/>
          <a:p>
            <a:pPr>
              <a:defRPr/>
            </a:pPr>
            <a:r>
              <a:rPr lang="fa-IR" sz="6000" i="1" dirty="0" smtClean="0">
                <a:latin typeface="Majiid 1 Shadow" pitchFamily="2" charset="2"/>
                <a:cs typeface="B Mah" pitchFamily="2" charset="-78"/>
              </a:rPr>
              <a:t>مفاهيم و تعاريف </a:t>
            </a:r>
            <a:r>
              <a:rPr lang="en-US" sz="6000" i="1" dirty="0" smtClean="0">
                <a:latin typeface="Majiid 1 Shadow" pitchFamily="2" charset="2"/>
                <a:cs typeface="B Mah" pitchFamily="2" charset="-78"/>
              </a:rPr>
              <a:t/>
            </a:r>
            <a:br>
              <a:rPr lang="en-US" sz="6000" i="1" dirty="0" smtClean="0">
                <a:latin typeface="Majiid 1 Shadow" pitchFamily="2" charset="2"/>
                <a:cs typeface="B Mah" pitchFamily="2" charset="-78"/>
              </a:rPr>
            </a:br>
            <a:endParaRPr lang="en-US" dirty="0" smtClean="0"/>
          </a:p>
        </p:txBody>
      </p:sp>
      <p:sp>
        <p:nvSpPr>
          <p:cNvPr id="19459" name="Content Placeholder 2"/>
          <p:cNvSpPr>
            <a:spLocks noGrp="1"/>
          </p:cNvSpPr>
          <p:nvPr>
            <p:ph idx="1"/>
          </p:nvPr>
        </p:nvSpPr>
        <p:spPr bwMode="auto">
          <a:xfrm>
            <a:off x="1062038" y="2132013"/>
            <a:ext cx="8763000" cy="6027737"/>
          </a:xfrm>
          <a:ln>
            <a:miter lim="800000"/>
            <a:headEnd/>
            <a:tailEnd/>
          </a:ln>
        </p:spPr>
        <p:txBody>
          <a:bodyPr vert="horz" wrap="square" lIns="91440" tIns="45720" rIns="91440" bIns="45720" numCol="1" anchor="t" anchorCtr="0" compatLnSpc="1">
            <a:prstTxWarp prst="textNoShape">
              <a:avLst/>
            </a:prstTxWarp>
          </a:bodyPr>
          <a:lstStyle/>
          <a:p>
            <a:pPr algn="r" rtl="1" eaLnBrk="1" hangingPunct="1">
              <a:buFont typeface="Arial" pitchFamily="34" charset="0"/>
              <a:buNone/>
              <a:defRPr/>
            </a:pPr>
            <a:r>
              <a:rPr lang="fa-IR" sz="3600" b="1" dirty="0" smtClean="0">
                <a:solidFill>
                  <a:schemeClr val="accent4">
                    <a:lumMod val="10000"/>
                  </a:schemeClr>
                </a:solidFill>
                <a:latin typeface="B Titr" pitchFamily="2" charset="-78"/>
                <a:cs typeface="B Titr" pitchFamily="2" charset="-78"/>
              </a:rPr>
              <a:t>اولین تعریف</a:t>
            </a:r>
          </a:p>
          <a:p>
            <a:pPr algn="ctr" rtl="1" eaLnBrk="1" hangingPunct="1">
              <a:buFont typeface="Arial" pitchFamily="34" charset="0"/>
              <a:buNone/>
              <a:defRPr/>
            </a:pPr>
            <a:endParaRPr lang="en-US" sz="4400" b="1" dirty="0" smtClean="0">
              <a:solidFill>
                <a:srgbClr val="FF9900"/>
              </a:solidFill>
              <a:cs typeface="B Jadid" pitchFamily="2" charset="-78"/>
            </a:endParaRPr>
          </a:p>
          <a:p>
            <a:pPr algn="ctr" rtl="1" eaLnBrk="1" hangingPunct="1">
              <a:buFont typeface="Arial" pitchFamily="34" charset="0"/>
              <a:buNone/>
              <a:defRPr/>
            </a:pPr>
            <a:r>
              <a:rPr lang="en-US" sz="4400" b="1" dirty="0" smtClean="0">
                <a:solidFill>
                  <a:srgbClr val="CC3300"/>
                </a:solidFill>
                <a:cs typeface="B Jadid" pitchFamily="2" charset="-78"/>
              </a:rPr>
              <a:t>”</a:t>
            </a:r>
            <a:r>
              <a:rPr lang="fa-IR" sz="4400" b="1" dirty="0" smtClean="0">
                <a:solidFill>
                  <a:srgbClr val="CC3300"/>
                </a:solidFill>
                <a:cs typeface="B Jadid" pitchFamily="2" charset="-78"/>
              </a:rPr>
              <a:t>توانمندی تولید بیشتر</a:t>
            </a:r>
            <a:r>
              <a:rPr lang="en-US" sz="4400" b="1" dirty="0" smtClean="0">
                <a:solidFill>
                  <a:srgbClr val="CC3300"/>
                </a:solidFill>
                <a:cs typeface="B Jadid" pitchFamily="2" charset="-78"/>
              </a:rPr>
              <a:t>“</a:t>
            </a:r>
            <a:endParaRPr lang="fa-IR" sz="4400" b="1" dirty="0" smtClean="0">
              <a:solidFill>
                <a:srgbClr val="CC3300"/>
              </a:solidFill>
              <a:latin typeface="B Titr" pitchFamily="2" charset="-78"/>
              <a:cs typeface="B Jadid" pitchFamily="2" charset="-78"/>
            </a:endParaRPr>
          </a:p>
          <a:p>
            <a:pPr algn="ctr" rtl="1" eaLnBrk="1" hangingPunct="1">
              <a:buFont typeface="Arial" pitchFamily="34" charset="0"/>
              <a:buNone/>
              <a:defRPr/>
            </a:pPr>
            <a:endParaRPr lang="fa-IR" sz="3600" b="1" dirty="0" smtClean="0">
              <a:solidFill>
                <a:schemeClr val="tx2"/>
              </a:solidFill>
              <a:latin typeface="B Titr" pitchFamily="2" charset="-78"/>
              <a:cs typeface="B Titr" pitchFamily="2" charset="-78"/>
            </a:endParaRPr>
          </a:p>
          <a:p>
            <a:pPr algn="ctr" rtl="1" eaLnBrk="1" hangingPunct="1">
              <a:buFont typeface="Arial" pitchFamily="34" charset="0"/>
              <a:buNone/>
              <a:defRPr/>
            </a:pPr>
            <a:endParaRPr lang="fa-IR" sz="3600" b="1" dirty="0" smtClean="0">
              <a:solidFill>
                <a:schemeClr val="tx2"/>
              </a:solidFill>
              <a:latin typeface="B Titr" pitchFamily="2" charset="-78"/>
              <a:cs typeface="B Titr" pitchFamily="2" charset="-78"/>
            </a:endParaRPr>
          </a:p>
          <a:p>
            <a:pPr rtl="1" eaLnBrk="1" hangingPunct="1">
              <a:buFont typeface="Arial" pitchFamily="34" charset="0"/>
              <a:buNone/>
              <a:defRPr/>
            </a:pPr>
            <a:r>
              <a:rPr lang="fa-IR" sz="2800" b="1" dirty="0" smtClean="0">
                <a:solidFill>
                  <a:schemeClr val="accent6">
                    <a:lumMod val="50000"/>
                  </a:schemeClr>
                </a:solidFill>
                <a:latin typeface="B Titr" pitchFamily="2" charset="-78"/>
                <a:cs typeface="B Traffic" pitchFamily="2" charset="-78"/>
              </a:rPr>
              <a:t>(</a:t>
            </a:r>
            <a:r>
              <a:rPr lang="fa-IR" sz="3600" b="1" dirty="0" smtClean="0">
                <a:solidFill>
                  <a:schemeClr val="accent6">
                    <a:lumMod val="50000"/>
                  </a:schemeClr>
                </a:solidFill>
                <a:latin typeface="B Titr" pitchFamily="2" charset="-78"/>
                <a:cs typeface="B Traffic" pitchFamily="2" charset="-78"/>
              </a:rPr>
              <a:t> فرانسوا کنه </a:t>
            </a:r>
            <a:r>
              <a:rPr lang="fa-IR" sz="2800" b="1" dirty="0" smtClean="0">
                <a:solidFill>
                  <a:schemeClr val="accent6">
                    <a:lumMod val="50000"/>
                  </a:schemeClr>
                </a:solidFill>
                <a:latin typeface="B Titr" pitchFamily="2" charset="-78"/>
                <a:cs typeface="B Traffic" pitchFamily="2" charset="-78"/>
              </a:rPr>
              <a:t>)</a:t>
            </a:r>
            <a:endParaRPr lang="en-US" sz="2800" b="1" dirty="0" smtClean="0">
              <a:solidFill>
                <a:schemeClr val="accent6">
                  <a:lumMod val="50000"/>
                </a:schemeClr>
              </a:solidFill>
              <a:latin typeface="B Titr" pitchFamily="2" charset="-78"/>
              <a:cs typeface="B Traffic" pitchFamily="2" charset="-78"/>
            </a:endParaRPr>
          </a:p>
        </p:txBody>
      </p:sp>
      <p:sp>
        <p:nvSpPr>
          <p:cNvPr id="14340" name="Rectangle 3"/>
          <p:cNvSpPr>
            <a:spLocks noChangeArrowheads="1"/>
          </p:cNvSpPr>
          <p:nvPr/>
        </p:nvSpPr>
        <p:spPr bwMode="auto">
          <a:xfrm>
            <a:off x="4921250" y="4275138"/>
            <a:ext cx="253595" cy="584775"/>
          </a:xfrm>
          <a:prstGeom prst="rect">
            <a:avLst/>
          </a:prstGeom>
          <a:noFill/>
          <a:ln w="9525">
            <a:noFill/>
            <a:miter lim="800000"/>
            <a:headEnd/>
            <a:tailEnd/>
          </a:ln>
        </p:spPr>
        <p:txBody>
          <a:bodyPr wrap="none">
            <a:spAutoFit/>
          </a:bodyPr>
          <a:lstStyle/>
          <a:p>
            <a:pPr algn="ctr" eaLnBrk="0" hangingPunct="0">
              <a:spcBef>
                <a:spcPct val="50000"/>
              </a:spcBef>
            </a:pPr>
            <a:r>
              <a:rPr lang="fa-IR" sz="3200" i="1" dirty="0" smtClean="0">
                <a:latin typeface="Majiid 1 Shadow" pitchFamily="2" charset="2"/>
                <a:cs typeface="B Mah" pitchFamily="2" charset="-78"/>
              </a:rPr>
              <a:t> </a:t>
            </a:r>
            <a:endParaRPr lang="en-US" sz="3200" i="1" dirty="0">
              <a:latin typeface="Majiid 1 Shadow" pitchFamily="2" charset="2"/>
              <a:cs typeface="B Mah" pitchFamily="2" charset="-78"/>
            </a:endParaRPr>
          </a:p>
        </p:txBody>
      </p:sp>
    </p:spTree>
  </p:cSld>
  <p:clrMapOvr>
    <a:masterClrMapping/>
  </p:clrMapOvr>
  <p:transition spd="slow">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300038"/>
            <a:ext cx="9753600" cy="1522412"/>
          </a:xfrm>
        </p:spPr>
        <p:txBody>
          <a:bodyPr/>
          <a:lstStyle/>
          <a:p>
            <a:pPr marL="457200" indent="-457200" rtl="1">
              <a:spcBef>
                <a:spcPct val="50000"/>
              </a:spcBef>
              <a:defRPr/>
            </a:pPr>
            <a:r>
              <a:rPr lang="ar-SA" sz="4000" i="1" dirty="0" smtClean="0">
                <a:latin typeface="Times New Roman" pitchFamily="18" charset="0"/>
                <a:ea typeface="+mn-ea"/>
                <a:cs typeface="B Jadid" pitchFamily="2" charset="-78"/>
              </a:rPr>
              <a:t>تعاريف بهره وري از ديدگاه</a:t>
            </a:r>
            <a:r>
              <a:rPr lang="en-US" sz="4000" i="1" dirty="0" smtClean="0">
                <a:latin typeface="Times New Roman" pitchFamily="18" charset="0"/>
                <a:ea typeface="+mn-ea"/>
                <a:cs typeface="B Jadid" pitchFamily="2" charset="-78"/>
              </a:rPr>
              <a:t> </a:t>
            </a:r>
            <a:r>
              <a:rPr lang="ar-SA" sz="4000" i="1" dirty="0" smtClean="0">
                <a:latin typeface="Times New Roman" pitchFamily="18" charset="0"/>
                <a:ea typeface="+mn-ea"/>
                <a:cs typeface="B Jadid" pitchFamily="2" charset="-78"/>
              </a:rPr>
              <a:t>هاي مختلف</a:t>
            </a:r>
            <a:r>
              <a:rPr lang="en-US" sz="4000" i="1" dirty="0" smtClean="0">
                <a:latin typeface="Times New Roman" pitchFamily="18" charset="0"/>
                <a:ea typeface="+mn-ea"/>
                <a:cs typeface="B Jadid" pitchFamily="2" charset="-78"/>
              </a:rPr>
              <a:t> </a:t>
            </a:r>
            <a:br>
              <a:rPr lang="en-US" sz="4000" i="1" dirty="0" smtClean="0">
                <a:latin typeface="Times New Roman" pitchFamily="18" charset="0"/>
                <a:ea typeface="+mn-ea"/>
                <a:cs typeface="B Jadid" pitchFamily="2" charset="-78"/>
              </a:rPr>
            </a:br>
            <a:endParaRPr lang="en-US" dirty="0"/>
          </a:p>
        </p:txBody>
      </p:sp>
      <p:sp>
        <p:nvSpPr>
          <p:cNvPr id="3" name="Content Placeholder 2"/>
          <p:cNvSpPr>
            <a:spLocks noGrp="1"/>
          </p:cNvSpPr>
          <p:nvPr>
            <p:ph idx="1"/>
          </p:nvPr>
        </p:nvSpPr>
        <p:spPr>
          <a:xfrm>
            <a:off x="909638" y="1900238"/>
            <a:ext cx="9067800" cy="6259512"/>
          </a:xfrm>
        </p:spPr>
        <p:txBody>
          <a:bodyPr/>
          <a:lstStyle/>
          <a:p>
            <a:pPr algn="just" rtl="1">
              <a:spcBef>
                <a:spcPct val="50000"/>
              </a:spcBef>
              <a:defRPr/>
            </a:pPr>
            <a:endParaRPr lang="fa-IR" sz="4000" dirty="0" smtClean="0">
              <a:solidFill>
                <a:schemeClr val="tx2">
                  <a:lumMod val="10000"/>
                </a:schemeClr>
              </a:solidFill>
              <a:latin typeface="Times New Roman" pitchFamily="18" charset="0"/>
              <a:cs typeface="B Traffic" pitchFamily="2" charset="-78"/>
            </a:endParaRPr>
          </a:p>
          <a:p>
            <a:pPr algn="just" rtl="1">
              <a:spcBef>
                <a:spcPct val="50000"/>
              </a:spcBef>
              <a:defRPr/>
            </a:pPr>
            <a:r>
              <a:rPr lang="ar-SA" sz="3600" dirty="0" smtClean="0">
                <a:solidFill>
                  <a:srgbClr val="1B1C39"/>
                </a:solidFill>
                <a:latin typeface="Times New Roman" pitchFamily="18" charset="0"/>
                <a:cs typeface="B Traffic" pitchFamily="2" charset="-78"/>
              </a:rPr>
              <a:t>علم اقتصاد : بهره وري، مهارت در </a:t>
            </a:r>
            <a:r>
              <a:rPr lang="ar-SA" sz="3600" u="sng" dirty="0" smtClean="0">
                <a:solidFill>
                  <a:srgbClr val="1B1C39"/>
                </a:solidFill>
                <a:latin typeface="Times New Roman" pitchFamily="18" charset="0"/>
                <a:cs typeface="B Traffic" pitchFamily="2" charset="-78"/>
              </a:rPr>
              <a:t>توسعه انساني </a:t>
            </a:r>
            <a:r>
              <a:rPr lang="ar-SA" sz="3600" dirty="0" smtClean="0">
                <a:solidFill>
                  <a:srgbClr val="1B1C39"/>
                </a:solidFill>
                <a:latin typeface="Times New Roman" pitchFamily="18" charset="0"/>
                <a:cs typeface="B Traffic" pitchFamily="2" charset="-78"/>
              </a:rPr>
              <a:t>و </a:t>
            </a:r>
            <a:r>
              <a:rPr lang="ar-SA" sz="3600" u="sng" dirty="0" smtClean="0">
                <a:solidFill>
                  <a:srgbClr val="1B1C39"/>
                </a:solidFill>
                <a:latin typeface="Times New Roman" pitchFamily="18" charset="0"/>
                <a:cs typeface="B Traffic" pitchFamily="2" charset="-78"/>
              </a:rPr>
              <a:t>سودآوري</a:t>
            </a:r>
            <a:r>
              <a:rPr lang="ar-SA" sz="3600" dirty="0" smtClean="0">
                <a:solidFill>
                  <a:srgbClr val="1B1C39"/>
                </a:solidFill>
                <a:latin typeface="Times New Roman" pitchFamily="18" charset="0"/>
                <a:cs typeface="B Traffic" pitchFamily="2" charset="-78"/>
              </a:rPr>
              <a:t> است</a:t>
            </a:r>
            <a:r>
              <a:rPr lang="en-US" sz="3600" dirty="0" smtClean="0">
                <a:solidFill>
                  <a:srgbClr val="1B1C39"/>
                </a:solidFill>
                <a:latin typeface="Times New Roman" pitchFamily="18" charset="0"/>
                <a:cs typeface="B Traffic" pitchFamily="2" charset="-78"/>
              </a:rPr>
              <a:t> .</a:t>
            </a:r>
          </a:p>
          <a:p>
            <a:pPr algn="just" rtl="1">
              <a:spcBef>
                <a:spcPct val="50000"/>
              </a:spcBef>
              <a:defRPr/>
            </a:pPr>
            <a:r>
              <a:rPr lang="ar-SA" sz="3600" dirty="0" smtClean="0">
                <a:solidFill>
                  <a:srgbClr val="1B1C39"/>
                </a:solidFill>
                <a:latin typeface="Times New Roman" pitchFamily="18" charset="0"/>
                <a:cs typeface="B Traffic" pitchFamily="2" charset="-78"/>
              </a:rPr>
              <a:t>علم اجتماعي : بهره وري، قابليت انجام امور </a:t>
            </a:r>
            <a:r>
              <a:rPr lang="ar-SA" sz="3600" u="sng" dirty="0" smtClean="0">
                <a:solidFill>
                  <a:srgbClr val="1B1C39"/>
                </a:solidFill>
                <a:latin typeface="Times New Roman" pitchFamily="18" charset="0"/>
                <a:cs typeface="B Traffic" pitchFamily="2" charset="-78"/>
              </a:rPr>
              <a:t>امروز بهتر از ديروز</a:t>
            </a:r>
            <a:r>
              <a:rPr lang="ar-SA" sz="3600" dirty="0" smtClean="0">
                <a:solidFill>
                  <a:srgbClr val="1B1C39"/>
                </a:solidFill>
                <a:latin typeface="Times New Roman" pitchFamily="18" charset="0"/>
                <a:cs typeface="B Traffic" pitchFamily="2" charset="-78"/>
              </a:rPr>
              <a:t> بطور مداوم مي باشد</a:t>
            </a:r>
            <a:r>
              <a:rPr lang="en-US" sz="3600" dirty="0" smtClean="0">
                <a:solidFill>
                  <a:srgbClr val="1B1C39"/>
                </a:solidFill>
                <a:latin typeface="Times New Roman" pitchFamily="18" charset="0"/>
                <a:cs typeface="B Traffic" pitchFamily="2" charset="-78"/>
              </a:rPr>
              <a:t> .</a:t>
            </a:r>
          </a:p>
          <a:p>
            <a:pPr algn="just" rtl="1">
              <a:spcBef>
                <a:spcPct val="50000"/>
              </a:spcBef>
              <a:defRPr/>
            </a:pPr>
            <a:r>
              <a:rPr lang="ar-SA" sz="3600" dirty="0" smtClean="0">
                <a:solidFill>
                  <a:srgbClr val="1B1C39"/>
                </a:solidFill>
                <a:latin typeface="Times New Roman" pitchFamily="18" charset="0"/>
                <a:cs typeface="B Traffic" pitchFamily="2" charset="-78"/>
              </a:rPr>
              <a:t>ع</a:t>
            </a:r>
            <a:r>
              <a:rPr lang="fa-IR" sz="3600" dirty="0">
                <a:solidFill>
                  <a:srgbClr val="1B1C39"/>
                </a:solidFill>
                <a:latin typeface="Times New Roman" pitchFamily="18" charset="0"/>
                <a:cs typeface="B Traffic" pitchFamily="2" charset="-78"/>
              </a:rPr>
              <a:t>ل</a:t>
            </a:r>
            <a:r>
              <a:rPr lang="ar-SA" sz="3600" dirty="0" smtClean="0">
                <a:solidFill>
                  <a:srgbClr val="1B1C39"/>
                </a:solidFill>
                <a:latin typeface="Times New Roman" pitchFamily="18" charset="0"/>
                <a:cs typeface="B Traffic" pitchFamily="2" charset="-78"/>
              </a:rPr>
              <a:t>م صنعت : بهره وري، </a:t>
            </a:r>
            <a:r>
              <a:rPr lang="ar-SA" sz="3600" u="sng" dirty="0" smtClean="0">
                <a:solidFill>
                  <a:srgbClr val="1B1C39"/>
                </a:solidFill>
                <a:latin typeface="Times New Roman" pitchFamily="18" charset="0"/>
                <a:cs typeface="B Traffic" pitchFamily="2" charset="-78"/>
              </a:rPr>
              <a:t>بهبود وضع موجود </a:t>
            </a:r>
            <a:r>
              <a:rPr lang="ar-SA" sz="3600" dirty="0" smtClean="0">
                <a:solidFill>
                  <a:srgbClr val="1B1C39"/>
                </a:solidFill>
                <a:latin typeface="Times New Roman" pitchFamily="18" charset="0"/>
                <a:cs typeface="B Traffic" pitchFamily="2" charset="-78"/>
              </a:rPr>
              <a:t>و استفاده موثر از عوامل توليد مي باشد</a:t>
            </a:r>
            <a:r>
              <a:rPr lang="en-US" sz="3600" dirty="0" smtClean="0">
                <a:solidFill>
                  <a:srgbClr val="1B1C39"/>
                </a:solidFill>
                <a:latin typeface="Times New Roman" pitchFamily="18" charset="0"/>
                <a:cs typeface="B Traffic" pitchFamily="2" charset="-78"/>
              </a:rPr>
              <a:t> . </a:t>
            </a:r>
            <a:endParaRPr lang="en-US" sz="2800" dirty="0" smtClean="0">
              <a:solidFill>
                <a:srgbClr val="1B1C39"/>
              </a:solidFill>
              <a:latin typeface="Times New Roman" pitchFamily="18" charset="0"/>
              <a:cs typeface="B Traffic" pitchFamily="2" charset="-78"/>
            </a:endParaRPr>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609600" y="365125"/>
            <a:ext cx="9748838" cy="1522413"/>
          </a:xfrm>
          <a:ln>
            <a:miter lim="800000"/>
            <a:headEnd/>
            <a:tailEnd/>
          </a:ln>
        </p:spPr>
        <p:txBody>
          <a:bodyPr vert="horz" wrap="square" lIns="91440" tIns="45720" rIns="91440" bIns="45720" numCol="1" anchor="t" anchorCtr="0" compatLnSpc="1">
            <a:prstTxWarp prst="textNoShape">
              <a:avLst/>
            </a:prstTxWarp>
          </a:bodyPr>
          <a:lstStyle/>
          <a:p>
            <a:pPr>
              <a:defRPr/>
            </a:pPr>
            <a:r>
              <a:rPr lang="ar-DZ" sz="4400" dirty="0" smtClean="0"/>
              <a:t>تعاريف بهره وري از ديدگاههاي مختلف</a:t>
            </a:r>
            <a:endParaRPr lang="en-US" sz="4400" dirty="0" smtClean="0"/>
          </a:p>
        </p:txBody>
      </p:sp>
      <p:sp>
        <p:nvSpPr>
          <p:cNvPr id="17411" name="Content Placeholder 2"/>
          <p:cNvSpPr>
            <a:spLocks noGrp="1"/>
          </p:cNvSpPr>
          <p:nvPr>
            <p:ph idx="1"/>
          </p:nvPr>
        </p:nvSpPr>
        <p:spPr bwMode="auto">
          <a:xfrm>
            <a:off x="609600" y="2132013"/>
            <a:ext cx="9367838" cy="6027737"/>
          </a:xfrm>
          <a:noFill/>
          <a:ln>
            <a:miter lim="800000"/>
            <a:headEnd/>
            <a:tailEnd/>
          </a:ln>
        </p:spPr>
        <p:txBody>
          <a:bodyPr vert="horz" wrap="square" lIns="91440" tIns="45720" rIns="91440" bIns="45720" numCol="1" anchor="t" anchorCtr="0" compatLnSpc="1">
            <a:prstTxWarp prst="textNoShape">
              <a:avLst/>
            </a:prstTxWarp>
          </a:bodyPr>
          <a:lstStyle/>
          <a:p>
            <a:pPr algn="just" rtl="1">
              <a:spcBef>
                <a:spcPct val="50000"/>
              </a:spcBef>
            </a:pPr>
            <a:r>
              <a:rPr lang="ar-SA" sz="4000" b="1" i="1" dirty="0" smtClean="0">
                <a:solidFill>
                  <a:srgbClr val="990033"/>
                </a:solidFill>
                <a:latin typeface="Times New Roman" pitchFamily="18" charset="0"/>
                <a:cs typeface="B Nazanin" pitchFamily="2" charset="-78"/>
              </a:rPr>
              <a:t>علم شيمي</a:t>
            </a:r>
            <a:r>
              <a:rPr lang="ar-SA" sz="4000" b="1" dirty="0" smtClean="0">
                <a:solidFill>
                  <a:srgbClr val="990033"/>
                </a:solidFill>
                <a:latin typeface="Times New Roman" pitchFamily="18" charset="0"/>
                <a:cs typeface="B Nazanin" pitchFamily="2" charset="-78"/>
              </a:rPr>
              <a:t>:</a:t>
            </a:r>
            <a:r>
              <a:rPr lang="en-US" sz="4000" b="1" dirty="0" smtClean="0">
                <a:solidFill>
                  <a:srgbClr val="990033"/>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بهره</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وري،</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استفاده</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از</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كاتاليزورهاي مناسب در جهت تسريع روند توليد</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مي باشد</a:t>
            </a:r>
            <a:r>
              <a:rPr lang="fa-IR" sz="4000" b="1" dirty="0" smtClean="0">
                <a:solidFill>
                  <a:srgbClr val="47008E"/>
                </a:solidFill>
                <a:latin typeface="Times New Roman" pitchFamily="18" charset="0"/>
                <a:cs typeface="B Nazanin" pitchFamily="2" charset="-78"/>
              </a:rPr>
              <a:t>.</a:t>
            </a:r>
            <a:r>
              <a:rPr lang="en-US" sz="4000" b="1" dirty="0" smtClean="0">
                <a:solidFill>
                  <a:srgbClr val="47008E"/>
                </a:solidFill>
                <a:latin typeface="Times New Roman" pitchFamily="18" charset="0"/>
                <a:cs typeface="B Nazanin" pitchFamily="2" charset="-78"/>
              </a:rPr>
              <a:t> </a:t>
            </a:r>
            <a:r>
              <a:rPr lang="en-US" sz="5400" b="1" dirty="0" smtClean="0">
                <a:solidFill>
                  <a:srgbClr val="003300"/>
                </a:solidFill>
                <a:latin typeface="Times New Roman" pitchFamily="18" charset="0"/>
                <a:cs typeface="B Nazanin" pitchFamily="2" charset="-78"/>
              </a:rPr>
              <a:t> </a:t>
            </a:r>
            <a:endParaRPr lang="en-US" sz="4400" b="1" dirty="0" smtClean="0">
              <a:solidFill>
                <a:srgbClr val="003300"/>
              </a:solidFill>
              <a:latin typeface="Times New Roman" pitchFamily="18" charset="0"/>
              <a:cs typeface="B Nazanin" pitchFamily="2" charset="-78"/>
            </a:endParaRPr>
          </a:p>
          <a:p>
            <a:pPr algn="r" rtl="1">
              <a:spcBef>
                <a:spcPct val="50000"/>
              </a:spcBef>
            </a:pPr>
            <a:r>
              <a:rPr lang="ar-SA" sz="4000" b="1" i="1" dirty="0" smtClean="0">
                <a:solidFill>
                  <a:srgbClr val="990033"/>
                </a:solidFill>
                <a:latin typeface="Times New Roman" pitchFamily="18" charset="0"/>
                <a:cs typeface="B Nazanin" pitchFamily="2" charset="-78"/>
              </a:rPr>
              <a:t>علم فيزيك</a:t>
            </a:r>
            <a:r>
              <a:rPr lang="ar-SA" sz="4000" b="1" dirty="0" smtClean="0">
                <a:solidFill>
                  <a:srgbClr val="990033"/>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بهره وري</a:t>
            </a:r>
            <a:r>
              <a:rPr lang="fa-IR" sz="4000" b="1" dirty="0" smtClean="0">
                <a:solidFill>
                  <a:srgbClr val="47008E"/>
                </a:solidFill>
                <a:latin typeface="Times New Roman" pitchFamily="18" charset="0"/>
                <a:cs typeface="B Nazanin" pitchFamily="2" charset="-78"/>
              </a:rPr>
              <a:t>،</a:t>
            </a:r>
            <a:r>
              <a:rPr lang="ar-SA" sz="4000" b="1" dirty="0" smtClean="0">
                <a:solidFill>
                  <a:srgbClr val="47008E"/>
                </a:solidFill>
                <a:latin typeface="Times New Roman" pitchFamily="18" charset="0"/>
                <a:cs typeface="B Nazanin" pitchFamily="2" charset="-78"/>
              </a:rPr>
              <a:t> بالا بردن توان</a:t>
            </a:r>
            <a:r>
              <a:rPr lang="fa-IR" sz="4000" b="1" dirty="0" smtClean="0">
                <a:solidFill>
                  <a:srgbClr val="47008E"/>
                </a:solidFill>
                <a:latin typeface="Times New Roman" pitchFamily="18" charset="0"/>
                <a:cs typeface="B Nazanin" pitchFamily="2" charset="-78"/>
              </a:rPr>
              <a:t> </a:t>
            </a:r>
            <a:r>
              <a:rPr lang="ar-SA" sz="4000" b="1" dirty="0" smtClean="0">
                <a:solidFill>
                  <a:srgbClr val="47008E"/>
                </a:solidFill>
                <a:latin typeface="Times New Roman" pitchFamily="18" charset="0"/>
                <a:cs typeface="B Nazanin" pitchFamily="2" charset="-78"/>
              </a:rPr>
              <a:t>كار با توجه به كميت و كيفيت كالا يا خدمات مي باشد</a:t>
            </a:r>
            <a:r>
              <a:rPr lang="fa-IR" sz="4000" b="1" dirty="0">
                <a:solidFill>
                  <a:srgbClr val="47008E"/>
                </a:solidFill>
                <a:latin typeface="Times New Roman" pitchFamily="18" charset="0"/>
                <a:cs typeface="B Nazanin" pitchFamily="2" charset="-78"/>
              </a:rPr>
              <a:t>.</a:t>
            </a:r>
            <a:r>
              <a:rPr lang="en-US" sz="4000" b="1" dirty="0" smtClean="0">
                <a:solidFill>
                  <a:srgbClr val="47008E"/>
                </a:solidFill>
                <a:latin typeface="Times New Roman" pitchFamily="18" charset="0"/>
                <a:cs typeface="B Nazanin" pitchFamily="2" charset="-78"/>
              </a:rPr>
              <a:t> </a:t>
            </a:r>
          </a:p>
          <a:p>
            <a:pPr algn="just" rtl="1">
              <a:spcBef>
                <a:spcPct val="50000"/>
              </a:spcBef>
            </a:pPr>
            <a:r>
              <a:rPr lang="fa-IR" sz="4000" b="1" dirty="0" smtClean="0">
                <a:solidFill>
                  <a:srgbClr val="990033"/>
                </a:solidFill>
                <a:cs typeface="B Nazanin" pitchFamily="2" charset="-78"/>
              </a:rPr>
              <a:t>**از نظر يك مدير يا كارفرما: </a:t>
            </a:r>
            <a:r>
              <a:rPr lang="fa-IR" sz="3600" b="1" dirty="0" smtClean="0">
                <a:solidFill>
                  <a:srgbClr val="000099"/>
                </a:solidFill>
                <a:cs typeface="B Nazanin" pitchFamily="2" charset="-78"/>
              </a:rPr>
              <a:t>بهره وري يعني كارايي بيشتر با صرف منابع كمتر و در نتيجه افزايش سود از طريق توليد محصول بيشتر. </a:t>
            </a:r>
          </a:p>
          <a:p>
            <a:pPr algn="just" rtl="1">
              <a:spcBef>
                <a:spcPct val="50000"/>
              </a:spcBef>
            </a:pPr>
            <a:endParaRPr lang="en-US" sz="2800" dirty="0" smtClean="0">
              <a:solidFill>
                <a:srgbClr val="47008E"/>
              </a:solidFill>
              <a:latin typeface="Times New Roman" pitchFamily="18" charset="0"/>
              <a:cs typeface="B Traffic" pitchFamily="2" charset="-78"/>
            </a:endParaRPr>
          </a:p>
          <a:p>
            <a:pPr algn="just" rtl="1">
              <a:spcBef>
                <a:spcPct val="50000"/>
              </a:spcBef>
            </a:pPr>
            <a:endParaRPr lang="en-US" sz="4000" dirty="0" smtClean="0">
              <a:solidFill>
                <a:srgbClr val="003300"/>
              </a:solidFill>
              <a:latin typeface="Times New Roman" pitchFamily="18" charset="0"/>
              <a:cs typeface="B Traffic" pitchFamily="2" charset="-78"/>
            </a:endParaRPr>
          </a:p>
          <a:p>
            <a:pPr algn="just"/>
            <a:endParaRPr lang="en-US" sz="4800" dirty="0" smtClean="0">
              <a:solidFill>
                <a:srgbClr val="003300"/>
              </a:solidFill>
            </a:endParaRPr>
          </a:p>
        </p:txBody>
      </p:sp>
    </p:spTree>
  </p:cSld>
  <p:clrMapOvr>
    <a:masterClrMapping/>
  </p:clrMapOvr>
  <p:transition spd="slow">
    <p:checker dir="vert"/>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Arial"/>
      </a:majorFont>
      <a:minorFont>
        <a:latin typeface="Arial"/>
        <a:ea typeface=""/>
        <a:cs typeface="Arial"/>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EF7F8"/>
        </a:solidFill>
        <a:ln w="92075" cap="rnd" cmpd="sng" algn="ctr">
          <a:solidFill>
            <a:srgbClr val="000046"/>
          </a:solidFill>
          <a:prstDash val="sysDot"/>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1217613" rtl="0" eaLnBrk="1" fontAlgn="base" latinLnBrk="0" hangingPunct="1">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Arial" pitchFamily="34" charset="0"/>
            <a:cs typeface="B Titr" pitchFamily="2" charset="-78"/>
          </a:defRPr>
        </a:defPPr>
      </a:lstStyle>
    </a:spDef>
    <a:lnDef>
      <a:spPr bwMode="auto">
        <a:xfrm>
          <a:off x="0" y="0"/>
          <a:ext cx="1" cy="1"/>
        </a:xfrm>
        <a:custGeom>
          <a:avLst/>
          <a:gdLst/>
          <a:ahLst/>
          <a:cxnLst/>
          <a:rect l="0" t="0" r="0" b="0"/>
          <a:pathLst/>
        </a:custGeom>
        <a:solidFill>
          <a:srgbClr val="EEF7F8"/>
        </a:solidFill>
        <a:ln w="92075" cap="rnd" cmpd="sng" algn="ctr">
          <a:solidFill>
            <a:srgbClr val="000046"/>
          </a:solidFill>
          <a:prstDash val="sysDot"/>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1217613" rtl="0" eaLnBrk="1" fontAlgn="base" latinLnBrk="0" hangingPunct="1">
          <a:lnSpc>
            <a:spcPct val="100000"/>
          </a:lnSpc>
          <a:spcBef>
            <a:spcPct val="0"/>
          </a:spcBef>
          <a:spcAft>
            <a:spcPct val="0"/>
          </a:spcAft>
          <a:buClrTx/>
          <a:buSzTx/>
          <a:buFontTx/>
          <a:buNone/>
          <a:tabLst/>
          <a:defRPr kumimoji="0" lang="en-US" sz="2900" b="1" i="0" u="none" strike="noStrike" cap="none" normalizeH="0" baseline="0" smtClean="0">
            <a:ln>
              <a:noFill/>
            </a:ln>
            <a:solidFill>
              <a:schemeClr val="tx1"/>
            </a:solidFill>
            <a:effectLst/>
            <a:latin typeface="Arial" pitchFamily="34" charset="0"/>
            <a:cs typeface="B Titr" pitchFamily="2" charset="-78"/>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themeOverride>
</file>

<file path=docProps/app.xml><?xml version="1.0" encoding="utf-8"?>
<Properties xmlns="http://schemas.openxmlformats.org/officeDocument/2006/extended-properties" xmlns:vt="http://schemas.openxmlformats.org/officeDocument/2006/docPropsVTypes">
  <Template/>
  <TotalTime>5886</TotalTime>
  <Words>1607</Words>
  <Application>Microsoft Office PowerPoint</Application>
  <PresentationFormat>Custom</PresentationFormat>
  <Paragraphs>153</Paragraphs>
  <Slides>30</Slides>
  <Notes>0</Notes>
  <HiddenSlides>0</HiddenSlides>
  <MMClips>0</MMClips>
  <ScaleCrop>false</ScaleCrop>
  <HeadingPairs>
    <vt:vector size="8" baseType="variant">
      <vt:variant>
        <vt:lpstr>Fonts Used</vt:lpstr>
      </vt:variant>
      <vt:variant>
        <vt:i4>15</vt:i4>
      </vt:variant>
      <vt:variant>
        <vt:lpstr>Theme</vt:lpstr>
      </vt:variant>
      <vt:variant>
        <vt:i4>1</vt:i4>
      </vt:variant>
      <vt:variant>
        <vt:lpstr>Slide Titles</vt:lpstr>
      </vt:variant>
      <vt:variant>
        <vt:i4>30</vt:i4>
      </vt:variant>
      <vt:variant>
        <vt:lpstr>Custom Shows</vt:lpstr>
      </vt:variant>
      <vt:variant>
        <vt:i4>1</vt:i4>
      </vt:variant>
    </vt:vector>
  </HeadingPairs>
  <TitlesOfParts>
    <vt:vector size="47" baseType="lpstr">
      <vt:lpstr>Arial</vt:lpstr>
      <vt:lpstr>B Elham</vt:lpstr>
      <vt:lpstr>B Farnaz</vt:lpstr>
      <vt:lpstr>B Jadid</vt:lpstr>
      <vt:lpstr>B Kamran</vt:lpstr>
      <vt:lpstr>B Koodak</vt:lpstr>
      <vt:lpstr>B Mah</vt:lpstr>
      <vt:lpstr>B Nazanin</vt:lpstr>
      <vt:lpstr>B Titr</vt:lpstr>
      <vt:lpstr>B Traffic</vt:lpstr>
      <vt:lpstr>IranNastaliq</vt:lpstr>
      <vt:lpstr>Majiid 1 Shadow</vt:lpstr>
      <vt:lpstr>Times New Roman</vt:lpstr>
      <vt:lpstr>Verdana</vt:lpstr>
      <vt:lpstr>Wingdings</vt:lpstr>
      <vt:lpstr>Default Design</vt:lpstr>
      <vt:lpstr>HUMAN RESOURCES  PRODUCTIVITY</vt:lpstr>
      <vt:lpstr>PowerPoint Presentation</vt:lpstr>
      <vt:lpstr>PowerPoint Presentation</vt:lpstr>
      <vt:lpstr>PowerPoint Presentation</vt:lpstr>
      <vt:lpstr>PowerPoint Presentation</vt:lpstr>
      <vt:lpstr>PowerPoint Presentation</vt:lpstr>
      <vt:lpstr>مفاهيم و تعاريف  </vt:lpstr>
      <vt:lpstr>تعاريف بهره وري از ديدگاه هاي مختلف  </vt:lpstr>
      <vt:lpstr>تعاريف بهره وري از ديدگاههاي مختلف</vt:lpstr>
      <vt:lpstr>: و بطور كلي </vt:lpstr>
      <vt:lpstr>نگرش قدیم و جدید به بهره‌وری</vt:lpstr>
      <vt:lpstr>رابطه بهره‌وري با كارايي و اثربخشي</vt:lpstr>
      <vt:lpstr>سطـوح بهره‌وری </vt:lpstr>
      <vt:lpstr>بهره وري نيروي انساني</vt:lpstr>
      <vt:lpstr>بهره وري نيروي انساني</vt:lpstr>
      <vt:lpstr>ديدگاه درست نسبت به كاركنان</vt:lpstr>
      <vt:lpstr>PowerPoint Presentation</vt:lpstr>
      <vt:lpstr>عوامل موثر بر بهره‌وری نیروی انسانی</vt:lpstr>
      <vt:lpstr>PowerPoint Presentation</vt:lpstr>
      <vt:lpstr>PowerPoint Presentation</vt:lpstr>
      <vt:lpstr>نقش مديريت در بهره وري</vt:lpstr>
      <vt:lpstr>نقش مديريت در بهره وري</vt:lpstr>
      <vt:lpstr>اقدامات مدیریتی مهم برای بهبود بهره‌وری </vt:lpstr>
      <vt:lpstr>اقدامات مدیریتی مهم برای بهبود بهره‌وری </vt:lpstr>
      <vt:lpstr>مشخصات انسان بهره ور( با سطح بهره‌وری بالا ) </vt:lpstr>
      <vt:lpstr>مشخصات انسان بهره ور( با سطح بهره‌وری بالا ) </vt:lpstr>
      <vt:lpstr>مشخصات انسان بهره ور( با سطح بهره‌وری بالا ) </vt:lpstr>
      <vt:lpstr>نتیجه گیری</vt:lpstr>
      <vt:lpstr>نتیجه گیری</vt:lpstr>
      <vt:lpstr>THE END</vt:lpstr>
      <vt:lpstr>Custom Show 1</vt:lpstr>
    </vt:vector>
  </TitlesOfParts>
  <Company>Moja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Kazemi</dc:creator>
  <cp:lastModifiedBy>Administrator</cp:lastModifiedBy>
  <cp:revision>644</cp:revision>
  <cp:lastPrinted>2023-12-11T10:03:15Z</cp:lastPrinted>
  <dcterms:created xsi:type="dcterms:W3CDTF">2006-05-29T13:27:43Z</dcterms:created>
  <dcterms:modified xsi:type="dcterms:W3CDTF">2023-12-11T10:05:20Z</dcterms:modified>
</cp:coreProperties>
</file>